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Proxima Nova"/>
      <p:regular r:id="rId20"/>
      <p:bold r:id="rId21"/>
      <p:italic r:id="rId22"/>
      <p:boldItalic r:id="rId23"/>
    </p:embeddedFont>
    <p:embeddedFont>
      <p:font typeface="Nunito"/>
      <p:regular r:id="rId24"/>
      <p:bold r:id="rId25"/>
      <p:italic r:id="rId26"/>
      <p:boldItalic r:id="rId27"/>
    </p:embeddedFont>
    <p:embeddedFont>
      <p:font typeface="Maven Pro"/>
      <p:regular r:id="rId28"/>
      <p:bold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54821FC0-9568-4A92-8BDD-24E3BA3A8AAC}">
  <a:tblStyle styleId="{54821FC0-9568-4A92-8BDD-24E3BA3A8AA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-regular.fntdata"/><Relationship Id="rId22" Type="http://schemas.openxmlformats.org/officeDocument/2006/relationships/font" Target="fonts/ProximaNova-italic.fntdata"/><Relationship Id="rId21" Type="http://schemas.openxmlformats.org/officeDocument/2006/relationships/font" Target="fonts/ProximaNova-bold.fntdata"/><Relationship Id="rId24" Type="http://schemas.openxmlformats.org/officeDocument/2006/relationships/font" Target="fonts/Nunito-regular.fntdata"/><Relationship Id="rId23" Type="http://schemas.openxmlformats.org/officeDocument/2006/relationships/font" Target="fonts/ProximaNova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Nunito-italic.fntdata"/><Relationship Id="rId25" Type="http://schemas.openxmlformats.org/officeDocument/2006/relationships/font" Target="fonts/Nunito-bold.fntdata"/><Relationship Id="rId28" Type="http://schemas.openxmlformats.org/officeDocument/2006/relationships/font" Target="fonts/MavenPro-regular.fntdata"/><Relationship Id="rId27" Type="http://schemas.openxmlformats.org/officeDocument/2006/relationships/font" Target="fonts/Nunito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MavenPr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546b04e99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3f546b04e99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3f555ff165f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3f555ff165f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f5531ef3e5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f5531ef3e5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f5531ef3e5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f5531ef3e5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546b04e99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546b04e99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546b04e99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f546b04e99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546b04e9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546b04e9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f546b04e99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f546b04e9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546b04e99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546b04e99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55bb2b990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f55bb2b990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555ff165f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555ff165f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565a34c3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3f565a34c3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3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75123" y="2975525"/>
            <a:ext cx="2347075" cy="1761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Relationship Id="rId4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Relationship Id="rId4" Type="http://schemas.openxmlformats.org/officeDocument/2006/relationships/image" Target="../media/image3.png"/><Relationship Id="rId5" Type="http://schemas.openxmlformats.org/officeDocument/2006/relationships/image" Target="../media/image7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917775" y="848134"/>
            <a:ext cx="63021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 NSST Alternative in UFS: Skinsst</a:t>
            </a:r>
            <a:endParaRPr b="0" sz="4900">
              <a:solidFill>
                <a:srgbClr val="FFFFFF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70000"/>
              <a:buNone/>
            </a:pPr>
            <a:r>
              <a:t/>
            </a:r>
            <a:endParaRPr sz="6000"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917775" y="2069636"/>
            <a:ext cx="5617800" cy="254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>
                <a:latin typeface="Arial"/>
                <a:ea typeface="Arial"/>
                <a:cs typeface="Arial"/>
                <a:sym typeface="Arial"/>
              </a:rPr>
              <a:t>Shan Sun</a:t>
            </a:r>
            <a:r>
              <a:rPr baseline="30000" lang="en" sz="800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8000">
                <a:latin typeface="Arial"/>
                <a:ea typeface="Arial"/>
                <a:cs typeface="Arial"/>
                <a:sym typeface="Arial"/>
              </a:rPr>
              <a:t> &amp; Rainer Bleck</a:t>
            </a:r>
            <a:r>
              <a:rPr baseline="30000" lang="en" sz="8000">
                <a:latin typeface="Arial"/>
                <a:ea typeface="Arial"/>
                <a:cs typeface="Arial"/>
                <a:sym typeface="Arial"/>
              </a:rPr>
              <a:t>1,2</a:t>
            </a:r>
            <a:endParaRPr baseline="30000" sz="80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95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" sz="6880"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en" sz="6880">
                <a:latin typeface="Arial"/>
                <a:ea typeface="Arial"/>
                <a:cs typeface="Arial"/>
                <a:sym typeface="Arial"/>
              </a:rPr>
              <a:t>Global Systems Laboratory</a:t>
            </a:r>
            <a:endParaRPr sz="688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aseline="30000" lang="en" sz="6880"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" sz="6880">
                <a:latin typeface="Arial"/>
                <a:ea typeface="Arial"/>
                <a:cs typeface="Arial"/>
                <a:sym typeface="Arial"/>
              </a:rPr>
              <a:t>CIRES, Univ. of Colorado at Boulder</a:t>
            </a:r>
            <a:endParaRPr sz="688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88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588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380">
                <a:latin typeface="Arial"/>
                <a:ea typeface="Arial"/>
                <a:cs typeface="Arial"/>
                <a:sym typeface="Arial"/>
              </a:rPr>
              <a:t>Acknowledgements: Ben Green and OMD modeling group</a:t>
            </a:r>
            <a:endParaRPr sz="638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62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790">
                <a:latin typeface="Arial"/>
                <a:ea typeface="Arial"/>
                <a:cs typeface="Arial"/>
                <a:sym typeface="Arial"/>
              </a:rPr>
              <a:t>Funded by OSTI, submitted for publication</a:t>
            </a:r>
            <a:endParaRPr sz="52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" name="Google Shape;185;p22"/>
          <p:cNvGrpSpPr/>
          <p:nvPr/>
        </p:nvGrpSpPr>
        <p:grpSpPr>
          <a:xfrm>
            <a:off x="4170225" y="4078275"/>
            <a:ext cx="905630" cy="1077550"/>
            <a:chOff x="4170225" y="4078275"/>
            <a:chExt cx="905630" cy="1077550"/>
          </a:xfrm>
        </p:grpSpPr>
        <p:pic>
          <p:nvPicPr>
            <p:cNvPr id="186" name="Google Shape;186;p22" title="Screenshot 2026-06-25 at 10.51.11 PM.png"/>
            <p:cNvPicPr preferRelativeResize="0"/>
            <p:nvPr/>
          </p:nvPicPr>
          <p:blipFill rotWithShape="1">
            <a:blip r:embed="rId3">
              <a:alphaModFix/>
            </a:blip>
            <a:srcRect b="19041" l="64918" r="10672" t="0"/>
            <a:stretch/>
          </p:blipFill>
          <p:spPr>
            <a:xfrm>
              <a:off x="4170225" y="4078275"/>
              <a:ext cx="875750" cy="1077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7" name="Google Shape;187;p22"/>
            <p:cNvSpPr txBox="1"/>
            <p:nvPr/>
          </p:nvSpPr>
          <p:spPr>
            <a:xfrm>
              <a:off x="4275755" y="4900493"/>
              <a:ext cx="800100" cy="2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1A2E85"/>
                  </a:solidFill>
                  <a:highlight>
                    <a:srgbClr val="FFFFFF"/>
                  </a:highlight>
                </a:rPr>
                <a:t>Meteosat-11</a:t>
              </a:r>
              <a:endParaRPr b="1" sz="800">
                <a:solidFill>
                  <a:srgbClr val="1A2E85"/>
                </a:solidFill>
                <a:highlight>
                  <a:srgbClr val="FFFFFF"/>
                </a:highlight>
              </a:endParaRPr>
            </a:p>
          </p:txBody>
        </p:sp>
      </p:grpSp>
      <p:grpSp>
        <p:nvGrpSpPr>
          <p:cNvPr id="188" name="Google Shape;188;p22"/>
          <p:cNvGrpSpPr/>
          <p:nvPr/>
        </p:nvGrpSpPr>
        <p:grpSpPr>
          <a:xfrm>
            <a:off x="595513" y="4078275"/>
            <a:ext cx="967919" cy="1077550"/>
            <a:chOff x="595513" y="4078275"/>
            <a:chExt cx="967919" cy="1077550"/>
          </a:xfrm>
        </p:grpSpPr>
        <p:pic>
          <p:nvPicPr>
            <p:cNvPr id="189" name="Google Shape;189;p22" title="Screenshot 2026-06-25 at 10.51.11 PM.png"/>
            <p:cNvPicPr preferRelativeResize="0"/>
            <p:nvPr/>
          </p:nvPicPr>
          <p:blipFill rotWithShape="1">
            <a:blip r:embed="rId3">
              <a:alphaModFix/>
            </a:blip>
            <a:srcRect b="19041" l="13473" r="60463" t="0"/>
            <a:stretch/>
          </p:blipFill>
          <p:spPr>
            <a:xfrm>
              <a:off x="595513" y="4078275"/>
              <a:ext cx="935124" cy="10775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0" name="Google Shape;190;p22"/>
            <p:cNvSpPr txBox="1"/>
            <p:nvPr/>
          </p:nvSpPr>
          <p:spPr>
            <a:xfrm>
              <a:off x="763332" y="4900493"/>
              <a:ext cx="800100" cy="2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1A2E85"/>
                  </a:solidFill>
                  <a:highlight>
                    <a:srgbClr val="FFFFFF"/>
                  </a:highlight>
                </a:rPr>
                <a:t>Himawari-8</a:t>
              </a:r>
              <a:endParaRPr b="1" sz="800">
                <a:solidFill>
                  <a:srgbClr val="1A2E85"/>
                </a:solidFill>
                <a:highlight>
                  <a:srgbClr val="FFFFFF"/>
                </a:highlight>
              </a:endParaRPr>
            </a:p>
          </p:txBody>
        </p:sp>
      </p:grpSp>
      <p:grpSp>
        <p:nvGrpSpPr>
          <p:cNvPr id="191" name="Google Shape;191;p22"/>
          <p:cNvGrpSpPr/>
          <p:nvPr/>
        </p:nvGrpSpPr>
        <p:grpSpPr>
          <a:xfrm>
            <a:off x="2406400" y="4159100"/>
            <a:ext cx="935124" cy="996725"/>
            <a:chOff x="2344727" y="4159100"/>
            <a:chExt cx="935124" cy="996725"/>
          </a:xfrm>
        </p:grpSpPr>
        <p:pic>
          <p:nvPicPr>
            <p:cNvPr id="192" name="Google Shape;192;p22" title="Screenshot 2026-06-25 at 10.51.11 PM.png"/>
            <p:cNvPicPr preferRelativeResize="0"/>
            <p:nvPr/>
          </p:nvPicPr>
          <p:blipFill rotWithShape="1">
            <a:blip r:embed="rId3">
              <a:alphaModFix/>
            </a:blip>
            <a:srcRect b="19043" l="39633" r="34303" t="6073"/>
            <a:stretch/>
          </p:blipFill>
          <p:spPr>
            <a:xfrm>
              <a:off x="2344727" y="4159100"/>
              <a:ext cx="935124" cy="996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3" name="Google Shape;193;p22"/>
            <p:cNvSpPr txBox="1"/>
            <p:nvPr/>
          </p:nvSpPr>
          <p:spPr>
            <a:xfrm>
              <a:off x="2478467" y="4900493"/>
              <a:ext cx="800100" cy="2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800">
                  <a:solidFill>
                    <a:srgbClr val="1A2E85"/>
                  </a:solidFill>
                  <a:highlight>
                    <a:srgbClr val="FFFFFF"/>
                  </a:highlight>
                </a:rPr>
                <a:t>GOES-16</a:t>
              </a:r>
              <a:endParaRPr b="1" sz="800">
                <a:solidFill>
                  <a:srgbClr val="1A2E85"/>
                </a:solidFill>
                <a:highlight>
                  <a:srgbClr val="FFFFFF"/>
                </a:highlight>
              </a:endParaRPr>
            </a:p>
          </p:txBody>
        </p:sp>
      </p:grpSp>
      <p:grpSp>
        <p:nvGrpSpPr>
          <p:cNvPr id="194" name="Google Shape;194;p22"/>
          <p:cNvGrpSpPr/>
          <p:nvPr/>
        </p:nvGrpSpPr>
        <p:grpSpPr>
          <a:xfrm>
            <a:off x="18005" y="6762"/>
            <a:ext cx="5498999" cy="4277625"/>
            <a:chOff x="1295400" y="22836"/>
            <a:chExt cx="5498999" cy="4277625"/>
          </a:xfrm>
        </p:grpSpPr>
        <p:pic>
          <p:nvPicPr>
            <p:cNvPr id="195" name="Google Shape;195;p22" title="pdf_day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1295400" y="22836"/>
              <a:ext cx="5498999" cy="4277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6" name="Google Shape;196;p22"/>
            <p:cNvSpPr/>
            <p:nvPr/>
          </p:nvSpPr>
          <p:spPr>
            <a:xfrm>
              <a:off x="3549347" y="3707363"/>
              <a:ext cx="278700" cy="282300"/>
            </a:xfrm>
            <a:prstGeom prst="ellipse">
              <a:avLst/>
            </a:prstGeom>
            <a:noFill/>
            <a:ln cap="flat" cmpd="sng" w="9525">
              <a:solidFill>
                <a:srgbClr val="FF00FF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  <p:sp>
          <p:nvSpPr>
            <p:cNvPr id="197" name="Google Shape;197;p22"/>
            <p:cNvSpPr/>
            <p:nvPr/>
          </p:nvSpPr>
          <p:spPr>
            <a:xfrm>
              <a:off x="5432298" y="856989"/>
              <a:ext cx="447600" cy="223800"/>
            </a:xfrm>
            <a:prstGeom prst="ellipse">
              <a:avLst/>
            </a:prstGeom>
            <a:noFill/>
            <a:ln cap="flat" cmpd="sng" w="9525">
              <a:solidFill>
                <a:srgbClr val="FF00FF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sp>
        <p:nvSpPr>
          <p:cNvPr id="198" name="Google Shape;198;p22"/>
          <p:cNvSpPr txBox="1"/>
          <p:nvPr/>
        </p:nvSpPr>
        <p:spPr>
          <a:xfrm>
            <a:off x="5517000" y="908671"/>
            <a:ext cx="3684300" cy="247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Tskin Comparison with satellite observations (Wick et al. 2024):</a:t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5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rgbClr val="000000"/>
                </a:solidFill>
              </a:rPr>
              <a:t>Noskin &amp; NSST: peak near 0</a:t>
            </a:r>
            <a:r>
              <a:rPr baseline="30000" lang="en" sz="1300">
                <a:solidFill>
                  <a:srgbClr val="000000"/>
                </a:solidFill>
              </a:rPr>
              <a:t>o</a:t>
            </a:r>
            <a:r>
              <a:rPr lang="en" sz="1300">
                <a:solidFill>
                  <a:srgbClr val="000000"/>
                </a:solidFill>
              </a:rPr>
              <a:t> amplitude</a:t>
            </a:r>
            <a:endParaRPr sz="13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000000"/>
                </a:solidFill>
              </a:rPr>
              <a:t>Skinsst succeeds in shift</a:t>
            </a:r>
            <a:r>
              <a:rPr b="1" lang="en" sz="1300"/>
              <a:t>ing</a:t>
            </a:r>
            <a:r>
              <a:rPr b="1" lang="en" sz="1300">
                <a:solidFill>
                  <a:srgbClr val="000000"/>
                </a:solidFill>
              </a:rPr>
              <a:t> PDF toward observed larger amplitudes</a:t>
            </a:r>
            <a:endParaRPr b="1" sz="13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Caveat:</a:t>
            </a:r>
            <a:endParaRPr sz="1300"/>
          </a:p>
          <a:p>
            <a:pPr indent="-133350" lvl="0" marL="1143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</a:pPr>
            <a:r>
              <a:rPr lang="en" sz="1200">
                <a:solidFill>
                  <a:srgbClr val="000000"/>
                </a:solidFill>
              </a:rPr>
              <a:t>all model ocean points are used </a:t>
            </a:r>
            <a:endParaRPr sz="1200">
              <a:solidFill>
                <a:srgbClr val="000000"/>
              </a:solidFill>
            </a:endParaRPr>
          </a:p>
          <a:p>
            <a:pPr indent="-133350" lvl="0" marL="11430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Char char="●"/>
            </a:pPr>
            <a:r>
              <a:rPr lang="en" sz="1200">
                <a:solidFill>
                  <a:srgbClr val="000000"/>
                </a:solidFill>
              </a:rPr>
              <a:t>only clearsky points are used in the observations</a:t>
            </a:r>
            <a:endParaRPr sz="120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3"/>
          <p:cNvSpPr txBox="1"/>
          <p:nvPr>
            <p:ph type="title"/>
          </p:nvPr>
        </p:nvSpPr>
        <p:spPr>
          <a:xfrm>
            <a:off x="1008775" y="408825"/>
            <a:ext cx="7030500" cy="57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3904"/>
              <a:buFont typeface="Arial"/>
              <a:buNone/>
            </a:pPr>
            <a:r>
              <a:rPr b="0" lang="en" sz="29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Skinsst in uncoupled Application</a:t>
            </a:r>
            <a:r>
              <a:rPr b="0" lang="en" sz="29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over Lakes</a:t>
            </a:r>
            <a:endParaRPr b="0" sz="292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51562"/>
              <a:buFont typeface="Arial"/>
              <a:buNone/>
            </a:pPr>
            <a:r>
              <a:t/>
            </a:r>
            <a:endParaRPr b="0" sz="192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33904"/>
              <a:buFont typeface="Arial"/>
              <a:buNone/>
            </a:pPr>
            <a:r>
              <a:t/>
            </a:r>
            <a:endParaRPr b="0" sz="292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4" name="Google Shape;204;p23" title="Screenshot 2026-07-18 at 10.11.05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84610" y="934800"/>
            <a:ext cx="2587145" cy="4056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23" title="fig3_c192_great_lake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70" y="987825"/>
            <a:ext cx="6038426" cy="4003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24"/>
          <p:cNvSpPr txBox="1"/>
          <p:nvPr/>
        </p:nvSpPr>
        <p:spPr>
          <a:xfrm>
            <a:off x="1047025" y="3974925"/>
            <a:ext cx="6663900" cy="6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Relative to CERES/EBAF: positive bias in the summer hemisphere, negative in the winter hemisphere at mid-to-high latitudes</a:t>
            </a:r>
            <a:endParaRPr sz="1500">
              <a:solidFill>
                <a:srgbClr val="000000"/>
              </a:solidFill>
            </a:endParaRPr>
          </a:p>
        </p:txBody>
      </p:sp>
      <p:sp>
        <p:nvSpPr>
          <p:cNvPr id="211" name="Google Shape;211;p24"/>
          <p:cNvSpPr txBox="1"/>
          <p:nvPr/>
        </p:nvSpPr>
        <p:spPr>
          <a:xfrm>
            <a:off x="949425" y="196300"/>
            <a:ext cx="7190100" cy="5727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20">
                <a:solidFill>
                  <a:srgbClr val="000000"/>
                </a:solidFill>
                <a:highlight>
                  <a:schemeClr val="lt1"/>
                </a:highlight>
              </a:rPr>
              <a:t>Zonal Mean </a:t>
            </a:r>
            <a:r>
              <a:rPr lang="en" sz="2220">
                <a:highlight>
                  <a:schemeClr val="lt1"/>
                </a:highlight>
              </a:rPr>
              <a:t>Shortwave</a:t>
            </a:r>
            <a:r>
              <a:rPr lang="en" sz="2220">
                <a:solidFill>
                  <a:srgbClr val="000000"/>
                </a:solidFill>
                <a:highlight>
                  <a:schemeClr val="lt1"/>
                </a:highlight>
              </a:rPr>
              <a:t> Bias over Water</a:t>
            </a:r>
            <a:endParaRPr sz="2220">
              <a:solidFill>
                <a:srgbClr val="000000"/>
              </a:solidFill>
              <a:highlight>
                <a:schemeClr val="lt1"/>
              </a:highlight>
            </a:endParaRPr>
          </a:p>
        </p:txBody>
      </p:sp>
      <p:grpSp>
        <p:nvGrpSpPr>
          <p:cNvPr id="212" name="Google Shape;212;p24"/>
          <p:cNvGrpSpPr/>
          <p:nvPr/>
        </p:nvGrpSpPr>
        <p:grpSpPr>
          <a:xfrm>
            <a:off x="1542790" y="579250"/>
            <a:ext cx="5751298" cy="3352282"/>
            <a:chOff x="1682969" y="579250"/>
            <a:chExt cx="5751298" cy="3352282"/>
          </a:xfrm>
        </p:grpSpPr>
        <p:pic>
          <p:nvPicPr>
            <p:cNvPr id="213" name="Google Shape;213;p24" title="fig6_znl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682969" y="660481"/>
              <a:ext cx="5751298" cy="327105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" name="Google Shape;214;p24"/>
            <p:cNvSpPr/>
            <p:nvPr/>
          </p:nvSpPr>
          <p:spPr>
            <a:xfrm>
              <a:off x="2587925" y="579250"/>
              <a:ext cx="4478400" cy="251400"/>
            </a:xfrm>
            <a:prstGeom prst="rect">
              <a:avLst/>
            </a:prstGeom>
            <a:solidFill>
              <a:srgbClr val="FFFFFF"/>
            </a:solidFill>
            <a:ln cap="flat" cmpd="sng" w="95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5"/>
          <p:cNvSpPr txBox="1"/>
          <p:nvPr>
            <p:ph type="title"/>
          </p:nvPr>
        </p:nvSpPr>
        <p:spPr>
          <a:xfrm>
            <a:off x="835525" y="323631"/>
            <a:ext cx="7030500" cy="64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rgbClr val="1A2E85"/>
                </a:solidFill>
                <a:latin typeface="Proxima Nova"/>
                <a:ea typeface="Proxima Nova"/>
                <a:cs typeface="Proxima Nova"/>
                <a:sym typeface="Proxima Nova"/>
              </a:rPr>
              <a:t>Summary</a:t>
            </a:r>
            <a:endParaRPr/>
          </a:p>
        </p:txBody>
      </p:sp>
      <p:sp>
        <p:nvSpPr>
          <p:cNvPr id="220" name="Google Shape;220;p25"/>
          <p:cNvSpPr txBox="1"/>
          <p:nvPr/>
        </p:nvSpPr>
        <p:spPr>
          <a:xfrm>
            <a:off x="291575" y="1126680"/>
            <a:ext cx="8647200" cy="26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22860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1A2E85"/>
              </a:buClr>
              <a:buSzPts val="1800"/>
              <a:buFont typeface="Proxima Nova"/>
              <a:buChar char="●"/>
            </a:pPr>
            <a:r>
              <a:rPr lang="en" sz="2000">
                <a:solidFill>
                  <a:srgbClr val="1A2E85"/>
                </a:solidFill>
                <a:latin typeface="Proxima Nova"/>
                <a:ea typeface="Proxima Nova"/>
                <a:cs typeface="Proxima Nova"/>
                <a:sym typeface="Proxima Nova"/>
              </a:rPr>
              <a:t>A</a:t>
            </a:r>
            <a:r>
              <a:rPr lang="en" sz="1800">
                <a:solidFill>
                  <a:srgbClr val="1A2E85"/>
                </a:solidFill>
                <a:latin typeface="Proxima Nova"/>
                <a:ea typeface="Proxima Nova"/>
                <a:cs typeface="Proxima Nova"/>
                <a:sym typeface="Proxima Nova"/>
              </a:rPr>
              <a:t> simple alternative scheme for Tskin calculation in the UFS, both coupled and uncoupled, has undergone extensive testing. Results encourage adoption.</a:t>
            </a:r>
            <a:endParaRPr sz="1800">
              <a:solidFill>
                <a:srgbClr val="1A2E85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22860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1A2E85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rgbClr val="1A2E85"/>
                </a:solidFill>
                <a:latin typeface="Proxima Nova"/>
                <a:ea typeface="Proxima Nova"/>
                <a:cs typeface="Proxima Nova"/>
                <a:sym typeface="Proxima Nova"/>
              </a:rPr>
              <a:t>Requires only “bulk” SST as input, independent of vertical temperature profile and vertical grid spacing.</a:t>
            </a:r>
            <a:endParaRPr sz="1800">
              <a:solidFill>
                <a:srgbClr val="1A2E85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22860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1A2E85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rgbClr val="1A2E85"/>
                </a:solidFill>
                <a:latin typeface="Proxima Nova"/>
                <a:ea typeface="Proxima Nova"/>
                <a:cs typeface="Proxima Nova"/>
                <a:sym typeface="Proxima Nova"/>
              </a:rPr>
              <a:t>Independent of climatological data (except turbidity) and “foundation” temp.</a:t>
            </a:r>
            <a:endParaRPr sz="1800">
              <a:solidFill>
                <a:srgbClr val="1A2E85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22860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1A2E85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rgbClr val="1A2E85"/>
                </a:solidFill>
                <a:latin typeface="Proxima Nova"/>
                <a:ea typeface="Proxima Nova"/>
                <a:cs typeface="Proxima Nova"/>
                <a:sym typeface="Proxima Nova"/>
              </a:rPr>
              <a:t>Few tunable parameters (mainly in vertical mixing).</a:t>
            </a:r>
            <a:endParaRPr sz="1800">
              <a:solidFill>
                <a:srgbClr val="1A2E85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-342900" lvl="0" marL="228600" rtl="0" algn="l">
              <a:lnSpc>
                <a:spcPct val="126000"/>
              </a:lnSpc>
              <a:spcBef>
                <a:spcPts val="0"/>
              </a:spcBef>
              <a:spcAft>
                <a:spcPts val="0"/>
              </a:spcAft>
              <a:buClr>
                <a:srgbClr val="1A2E85"/>
              </a:buClr>
              <a:buSzPts val="1800"/>
              <a:buFont typeface="Proxima Nova"/>
              <a:buChar char="●"/>
            </a:pPr>
            <a:r>
              <a:rPr lang="en" sz="1800">
                <a:solidFill>
                  <a:srgbClr val="1A2E85"/>
                </a:solidFill>
                <a:latin typeface="Proxima Nova"/>
                <a:ea typeface="Proxima Nova"/>
                <a:cs typeface="Proxima Nova"/>
                <a:sym typeface="Proxima Nova"/>
              </a:rPr>
              <a:t>Future work: Skinsst in DA applications (adding daytime warming to lower b.c.).</a:t>
            </a:r>
            <a:endParaRPr sz="13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835525" y="130999"/>
            <a:ext cx="7030500" cy="70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Background</a:t>
            </a:r>
            <a:endParaRPr/>
          </a:p>
        </p:txBody>
      </p:sp>
      <p:pic>
        <p:nvPicPr>
          <p:cNvPr id="92" name="Google Shape;9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92750" y="664200"/>
            <a:ext cx="5158476" cy="404337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4"/>
          <p:cNvSpPr txBox="1"/>
          <p:nvPr/>
        </p:nvSpPr>
        <p:spPr>
          <a:xfrm>
            <a:off x="3733209" y="4750625"/>
            <a:ext cx="15798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000000"/>
                </a:solidFill>
              </a:rPr>
              <a:t>From GHRSST</a:t>
            </a:r>
            <a:endParaRPr sz="1500">
              <a:solidFill>
                <a:srgbClr val="000000"/>
              </a:solidFill>
            </a:endParaRPr>
          </a:p>
        </p:txBody>
      </p:sp>
      <p:sp>
        <p:nvSpPr>
          <p:cNvPr id="94" name="Google Shape;94;p14"/>
          <p:cNvSpPr/>
          <p:nvPr/>
        </p:nvSpPr>
        <p:spPr>
          <a:xfrm rot="1390384">
            <a:off x="3001923" y="2838050"/>
            <a:ext cx="442174" cy="397149"/>
          </a:xfrm>
          <a:prstGeom prst="ellipse">
            <a:avLst/>
          </a:prstGeom>
          <a:noFill/>
          <a:ln cap="flat" cmpd="sng" w="19050">
            <a:solidFill>
              <a:srgbClr val="9900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cxnSp>
        <p:nvCxnSpPr>
          <p:cNvPr id="95" name="Google Shape;95;p14"/>
          <p:cNvCxnSpPr/>
          <p:nvPr/>
        </p:nvCxnSpPr>
        <p:spPr>
          <a:xfrm flipH="1" rot="10800000">
            <a:off x="3388423" y="1635384"/>
            <a:ext cx="1579800" cy="1199100"/>
          </a:xfrm>
          <a:prstGeom prst="straightConnector1">
            <a:avLst/>
          </a:prstGeom>
          <a:noFill/>
          <a:ln cap="flat" cmpd="sng" w="19050">
            <a:solidFill>
              <a:srgbClr val="9900FF"/>
            </a:solidFill>
            <a:prstDash val="dash"/>
            <a:round/>
            <a:headEnd len="med" w="med" type="none"/>
            <a:tailEnd len="med" w="med" type="triangle"/>
          </a:ln>
        </p:spPr>
      </p:cxnSp>
      <p:sp>
        <p:nvSpPr>
          <p:cNvPr id="96" name="Google Shape;96;p14"/>
          <p:cNvSpPr/>
          <p:nvPr/>
        </p:nvSpPr>
        <p:spPr>
          <a:xfrm rot="1390301">
            <a:off x="4871496" y="1332877"/>
            <a:ext cx="1257981" cy="557632"/>
          </a:xfrm>
          <a:prstGeom prst="ellipse">
            <a:avLst/>
          </a:prstGeom>
          <a:noFill/>
          <a:ln cap="flat" cmpd="sng" w="19050">
            <a:solidFill>
              <a:srgbClr val="9900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5"/>
          <p:cNvSpPr txBox="1"/>
          <p:nvPr>
            <p:ph type="title"/>
          </p:nvPr>
        </p:nvSpPr>
        <p:spPr>
          <a:xfrm>
            <a:off x="1303808" y="56357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b="0" lang="en" sz="2100">
                <a:solidFill>
                  <a:srgbClr val="1A2E85"/>
                </a:solidFill>
                <a:latin typeface="Arial"/>
                <a:ea typeface="Arial"/>
                <a:cs typeface="Arial"/>
                <a:sym typeface="Arial"/>
              </a:rPr>
              <a:t>Three physical processes affect the skin temperature</a:t>
            </a:r>
            <a:endParaRPr sz="3100"/>
          </a:p>
        </p:txBody>
      </p:sp>
      <p:sp>
        <p:nvSpPr>
          <p:cNvPr id="102" name="Google Shape;102;p15"/>
          <p:cNvSpPr txBox="1"/>
          <p:nvPr>
            <p:ph idx="1" type="body"/>
          </p:nvPr>
        </p:nvSpPr>
        <p:spPr>
          <a:xfrm>
            <a:off x="1303800" y="1602845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A2E85"/>
              </a:buClr>
              <a:buSzPts val="2000"/>
              <a:buFont typeface="Arial"/>
              <a:buChar char="●"/>
            </a:pPr>
            <a:r>
              <a:rPr lang="en" sz="2000">
                <a:solidFill>
                  <a:srgbClr val="1A2E85"/>
                </a:solidFill>
                <a:latin typeface="Arial"/>
                <a:ea typeface="Arial"/>
                <a:cs typeface="Arial"/>
                <a:sym typeface="Arial"/>
              </a:rPr>
              <a:t>Solar shortwave radiation</a:t>
            </a:r>
            <a:endParaRPr sz="2000">
              <a:solidFill>
                <a:srgbClr val="1A2E8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A2E85"/>
              </a:buClr>
              <a:buSzPts val="2000"/>
              <a:buFont typeface="Arial"/>
              <a:buChar char="●"/>
            </a:pPr>
            <a:r>
              <a:rPr lang="en" sz="2000">
                <a:solidFill>
                  <a:srgbClr val="1A2E85"/>
                </a:solidFill>
                <a:latin typeface="Arial"/>
                <a:ea typeface="Arial"/>
                <a:cs typeface="Arial"/>
                <a:sym typeface="Arial"/>
              </a:rPr>
              <a:t>Downward heat diffusion</a:t>
            </a:r>
            <a:endParaRPr sz="2000">
              <a:solidFill>
                <a:srgbClr val="1A2E85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1A2E85"/>
              </a:buClr>
              <a:buSzPts val="2000"/>
              <a:buFont typeface="Arial"/>
              <a:buChar char="●"/>
            </a:pPr>
            <a:r>
              <a:rPr lang="en" sz="2000">
                <a:solidFill>
                  <a:srgbClr val="1A2E85"/>
                </a:solidFill>
                <a:latin typeface="Arial"/>
                <a:ea typeface="Arial"/>
                <a:cs typeface="Arial"/>
                <a:sym typeface="Arial"/>
              </a:rPr>
              <a:t>Cool-skin effect</a:t>
            </a:r>
            <a:endParaRPr sz="15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62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Solar Heating</a:t>
            </a:r>
            <a:endParaRPr/>
          </a:p>
        </p:txBody>
      </p:sp>
      <p:pic>
        <p:nvPicPr>
          <p:cNvPr id="108" name="Google Shape;108;p16" title="Screenshot 2026-06-23 at 10.07.19 P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227" y="831350"/>
            <a:ext cx="2413650" cy="66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6" title="Screenshot 2026-06-23 at 10.07.53 P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3627" y="2016025"/>
            <a:ext cx="2727225" cy="102505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6"/>
          <p:cNvSpPr/>
          <p:nvPr/>
        </p:nvSpPr>
        <p:spPr>
          <a:xfrm>
            <a:off x="3519952" y="1830325"/>
            <a:ext cx="864300" cy="185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3720350" y="2511002"/>
            <a:ext cx="5174100" cy="12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6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en" sz="1300">
                <a:solidFill>
                  <a:srgbClr val="000000"/>
                </a:solidFill>
                <a:highlight>
                  <a:srgbClr val="FFFF00"/>
                </a:highlight>
              </a:rPr>
              <a:t>Only a function of solar radiation &amp; water turbidity </a:t>
            </a:r>
            <a:endParaRPr sz="130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indent="-196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en" sz="1300">
                <a:solidFill>
                  <a:srgbClr val="000000"/>
                </a:solidFill>
                <a:highlight>
                  <a:srgbClr val="FFFF00"/>
                </a:highlight>
              </a:rPr>
              <a:t>Independent of top layer thickness in the ocean model</a:t>
            </a:r>
            <a:endParaRPr sz="130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indent="-196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en" sz="1300">
                <a:solidFill>
                  <a:srgbClr val="000000"/>
                </a:solidFill>
                <a:highlight>
                  <a:srgbClr val="FFFF00"/>
                </a:highlight>
              </a:rPr>
              <a:t>No reference to externally prescribed foundation temperature</a:t>
            </a:r>
            <a:endParaRPr sz="130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indent="-196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Char char="●"/>
            </a:pPr>
            <a:r>
              <a:rPr lang="en" sz="1300">
                <a:highlight>
                  <a:srgbClr val="FFFF00"/>
                </a:highlight>
              </a:rPr>
              <a:t>Must integr</a:t>
            </a:r>
            <a:r>
              <a:rPr lang="en" sz="1300">
                <a:solidFill>
                  <a:srgbClr val="000000"/>
                </a:solidFill>
                <a:highlight>
                  <a:srgbClr val="FFFF00"/>
                </a:highlight>
              </a:rPr>
              <a:t>ate heating</a:t>
            </a:r>
            <a:r>
              <a:rPr lang="en" sz="1300">
                <a:highlight>
                  <a:srgbClr val="FFFF00"/>
                </a:highlight>
              </a:rPr>
              <a:t> tendency over entire F</a:t>
            </a:r>
            <a:r>
              <a:rPr baseline="-25000" lang="en" sz="1600">
                <a:highlight>
                  <a:srgbClr val="FFFF00"/>
                </a:highlight>
              </a:rPr>
              <a:t>0</a:t>
            </a:r>
            <a:r>
              <a:rPr lang="en" sz="1300">
                <a:highlight>
                  <a:srgbClr val="FFFF00"/>
                </a:highlight>
              </a:rPr>
              <a:t> &gt; 0 episode</a:t>
            </a:r>
            <a:endParaRPr sz="1300">
              <a:highlight>
                <a:srgbClr val="FFFF00"/>
              </a:highlight>
            </a:endParaRPr>
          </a:p>
          <a:p>
            <a:pPr indent="-196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" sz="1300">
                <a:highlight>
                  <a:srgbClr val="FFFF00"/>
                </a:highlight>
              </a:rPr>
              <a:t>Decoupling from bulk SST avoided by vertical diffusion term</a:t>
            </a:r>
            <a:endParaRPr sz="1300">
              <a:highlight>
                <a:srgbClr val="FFFF00"/>
              </a:highlight>
            </a:endParaRPr>
          </a:p>
        </p:txBody>
      </p:sp>
      <p:sp>
        <p:nvSpPr>
          <p:cNvPr id="112" name="Google Shape;112;p16"/>
          <p:cNvSpPr txBox="1"/>
          <p:nvPr/>
        </p:nvSpPr>
        <p:spPr>
          <a:xfrm>
            <a:off x="533877" y="3158017"/>
            <a:ext cx="2286000" cy="7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F</a:t>
            </a:r>
            <a:r>
              <a:rPr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: solar radiation flux</a:t>
            </a:r>
            <a:endParaRPr sz="12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K</a:t>
            </a:r>
            <a:r>
              <a:rPr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: absorption coefficient</a:t>
            </a:r>
            <a:endParaRPr sz="12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</a:t>
            </a:r>
            <a:r>
              <a:rPr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: temperature</a:t>
            </a:r>
            <a:endParaRPr sz="12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grpSp>
        <p:nvGrpSpPr>
          <p:cNvPr id="113" name="Google Shape;113;p16"/>
          <p:cNvGrpSpPr/>
          <p:nvPr/>
        </p:nvGrpSpPr>
        <p:grpSpPr>
          <a:xfrm>
            <a:off x="4972578" y="1328663"/>
            <a:ext cx="2519300" cy="1149143"/>
            <a:chOff x="5232350" y="1328725"/>
            <a:chExt cx="2519300" cy="1238300"/>
          </a:xfrm>
        </p:grpSpPr>
        <p:pic>
          <p:nvPicPr>
            <p:cNvPr id="114" name="Google Shape;114;p16" title="Screenshot 2026-06-23 at 10.09.00 PM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5232350" y="1328725"/>
              <a:ext cx="2519300" cy="12383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5" name="Google Shape;115;p16"/>
            <p:cNvSpPr txBox="1"/>
            <p:nvPr/>
          </p:nvSpPr>
          <p:spPr>
            <a:xfrm>
              <a:off x="5675400" y="1494225"/>
              <a:ext cx="636300" cy="336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" sz="1800">
                  <a:solidFill>
                    <a:srgbClr val="000000"/>
                  </a:solidFill>
                  <a:highlight>
                    <a:srgbClr val="FFFFFF"/>
                  </a:highlight>
                  <a:latin typeface="Proxima Nova"/>
                  <a:ea typeface="Proxima Nova"/>
                  <a:cs typeface="Proxima Nova"/>
                  <a:sym typeface="Proxima Nova"/>
                </a:rPr>
                <a:t>skin</a:t>
              </a:r>
              <a:endParaRPr i="1" sz="1800">
                <a:solidFill>
                  <a:srgbClr val="000000"/>
                </a:solidFill>
                <a:highlight>
                  <a:srgbClr val="FFFFFF"/>
                </a:highlight>
                <a:latin typeface="Proxima Nova"/>
                <a:ea typeface="Proxima Nova"/>
                <a:cs typeface="Proxima Nova"/>
                <a:sym typeface="Proxima Nova"/>
              </a:endParaRPr>
            </a:p>
          </p:txBody>
        </p:sp>
      </p:grpSp>
      <p:pic>
        <p:nvPicPr>
          <p:cNvPr id="116" name="Google Shape;116;p16" title="Screenshot 2026-06-23 at 10.24.47 PM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58112" y="4111042"/>
            <a:ext cx="1164425" cy="696525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6"/>
          <p:cNvSpPr/>
          <p:nvPr/>
        </p:nvSpPr>
        <p:spPr>
          <a:xfrm>
            <a:off x="3803538" y="4342961"/>
            <a:ext cx="864300" cy="185700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EEEEEE"/>
          </a:solidFill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18" name="Google Shape;118;p16" title="Screenshot 2026-06-23 at 10.24.56 PM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239462" y="4111042"/>
            <a:ext cx="1062849" cy="5727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5294225" y="4599770"/>
            <a:ext cx="1593000" cy="39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V</a:t>
            </a:r>
            <a:r>
              <a:rPr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: piston velocity</a:t>
            </a:r>
            <a:endParaRPr sz="12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T</a:t>
            </a:r>
            <a:r>
              <a:rPr baseline="-25000"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1</a:t>
            </a:r>
            <a:r>
              <a:rPr lang="en" sz="12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: </a:t>
            </a:r>
            <a:r>
              <a:rPr lang="en" sz="1200">
                <a:latin typeface="Proxima Nova"/>
                <a:ea typeface="Proxima Nova"/>
                <a:cs typeface="Proxima Nova"/>
                <a:sym typeface="Proxima Nova"/>
              </a:rPr>
              <a:t>top layer temp</a:t>
            </a:r>
            <a:endParaRPr sz="12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sp>
        <p:nvSpPr>
          <p:cNvPr id="120" name="Google Shape;120;p16"/>
          <p:cNvSpPr txBox="1"/>
          <p:nvPr>
            <p:ph type="title"/>
          </p:nvPr>
        </p:nvSpPr>
        <p:spPr>
          <a:xfrm>
            <a:off x="732296" y="3755128"/>
            <a:ext cx="7030500" cy="45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176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Vertical Diffusion</a:t>
            </a:r>
            <a:endParaRPr b="0" sz="956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62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sz="262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17"/>
          <p:cNvSpPr txBox="1"/>
          <p:nvPr/>
        </p:nvSpPr>
        <p:spPr>
          <a:xfrm>
            <a:off x="311700" y="33296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1A2E85"/>
                </a:solidFill>
                <a:latin typeface="Proxima Nova"/>
                <a:ea typeface="Proxima Nova"/>
                <a:cs typeface="Proxima Nova"/>
                <a:sym typeface="Proxima Nova"/>
              </a:rPr>
              <a:t>Water Turbidity from SeaWiFS </a:t>
            </a:r>
            <a:endParaRPr sz="2800">
              <a:solidFill>
                <a:srgbClr val="1A2E85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6" name="Google Shape;126;p17" title="kd_1deg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9625" y="1034887"/>
            <a:ext cx="7128275" cy="243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7"/>
          <p:cNvSpPr txBox="1"/>
          <p:nvPr/>
        </p:nvSpPr>
        <p:spPr>
          <a:xfrm>
            <a:off x="6982228" y="3288823"/>
            <a:ext cx="1978800" cy="3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>
                <a:solidFill>
                  <a:srgbClr val="1A2E85"/>
                </a:solidFill>
                <a:latin typeface="Proxima Nova"/>
                <a:ea typeface="Proxima Nova"/>
                <a:cs typeface="Proxima Nova"/>
                <a:sym typeface="Proxima Nova"/>
              </a:rPr>
              <a:t>Son &amp; Wang (2015)</a:t>
            </a:r>
            <a:endParaRPr>
              <a:solidFill>
                <a:srgbClr val="595959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28" name="Google Shape;128;p17" title="Screenshot 2026-06-26 at 9.42.18 AM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1550" y="3880941"/>
            <a:ext cx="2788025" cy="1120700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7"/>
          <p:cNvSpPr/>
          <p:nvPr/>
        </p:nvSpPr>
        <p:spPr>
          <a:xfrm rot="1390384">
            <a:off x="4349375" y="3993636"/>
            <a:ext cx="442174" cy="397149"/>
          </a:xfrm>
          <a:prstGeom prst="ellipse">
            <a:avLst/>
          </a:prstGeom>
          <a:noFill/>
          <a:ln cap="flat" cmpd="sng" w="19050">
            <a:solidFill>
              <a:srgbClr val="9900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8"/>
          <p:cNvSpPr txBox="1"/>
          <p:nvPr>
            <p:ph type="title"/>
          </p:nvPr>
        </p:nvSpPr>
        <p:spPr>
          <a:xfrm>
            <a:off x="979408" y="1479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90"/>
              <a:buFont typeface="Arial"/>
              <a:buNone/>
            </a:pPr>
            <a:r>
              <a:rPr b="0" lang="en" sz="292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Simulating Tskin in UFS</a:t>
            </a:r>
            <a:endParaRPr/>
          </a:p>
        </p:txBody>
      </p:sp>
      <p:graphicFrame>
        <p:nvGraphicFramePr>
          <p:cNvPr id="135" name="Google Shape;135;p18"/>
          <p:cNvGraphicFramePr/>
          <p:nvPr/>
        </p:nvGraphicFramePr>
        <p:xfrm>
          <a:off x="157876" y="124643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{54821FC0-9568-4A92-8BDD-24E3BA3A8AAC}</a:tableStyleId>
              </a:tblPr>
              <a:tblGrid>
                <a:gridCol w="955900"/>
                <a:gridCol w="1897775"/>
                <a:gridCol w="1897775"/>
                <a:gridCol w="1897775"/>
              </a:tblGrid>
              <a:tr h="4759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/>
                        <a:t>Exps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/>
                        <a:t>Description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/>
                        <a:t>Cool Skin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800"/>
                        <a:t>Warm Layer</a:t>
                      </a:r>
                      <a:endParaRPr b="1" sz="18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6FA8DC"/>
                    </a:solidFill>
                  </a:tcPr>
                </a:tc>
              </a:tr>
              <a:tr h="60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Noskin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Top layer ocean temperature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N/A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>
                          <a:solidFill>
                            <a:srgbClr val="000000"/>
                          </a:solidFill>
                        </a:rPr>
                        <a:t>N/A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60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NSST</a:t>
                      </a:r>
                      <a:endParaRPr sz="15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500">
                        <a:solidFill>
                          <a:srgbClr val="9900FF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>
                          <a:solidFill>
                            <a:srgbClr val="000000"/>
                          </a:solidFill>
                        </a:rPr>
                        <a:t>NSST Parameterization</a:t>
                      </a:r>
                      <a:endParaRPr sz="1500"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000000"/>
                          </a:solidFill>
                        </a:rPr>
                        <a:t>Fairall et al. (1996)</a:t>
                      </a:r>
                      <a:endParaRPr sz="1500"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rgbClr val="000000"/>
                          </a:solidFill>
                        </a:rPr>
                        <a:t>Li et al. (2018)</a:t>
                      </a:r>
                      <a:endParaRPr sz="1500">
                        <a:solidFill>
                          <a:srgbClr val="000000"/>
                        </a:solidFill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CFE2F3"/>
                    </a:solidFill>
                  </a:tcPr>
                </a:tc>
              </a:tr>
              <a:tr h="60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Skinsst</a:t>
                      </a:r>
                      <a:endParaRPr sz="1500">
                        <a:solidFill>
                          <a:srgbClr val="9900FF"/>
                        </a:solidFill>
                      </a:endParaRPr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/>
                        <a:t>Skinsst Parameterization</a:t>
                      </a:r>
                      <a:endParaRPr sz="15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>
                          <a:solidFill>
                            <a:srgbClr val="000000"/>
                          </a:solidFill>
                        </a:rPr>
                        <a:t>Fairall et al. (1996)</a:t>
                      </a:r>
                      <a:endParaRPr sz="1500"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CFE2F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Bleck and Sun (2026)</a:t>
                      </a:r>
                      <a:endParaRPr/>
                    </a:p>
                  </a:txBody>
                  <a:tcPr marT="91425" marB="91425" marR="91425" marL="91425"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solidFill>
                      <a:srgbClr val="CFE2F3"/>
                    </a:solidFill>
                  </a:tcPr>
                </a:tc>
              </a:tr>
            </a:tbl>
          </a:graphicData>
        </a:graphic>
      </p:graphicFrame>
      <p:sp>
        <p:nvSpPr>
          <p:cNvPr id="136" name="Google Shape;136;p18"/>
          <p:cNvSpPr txBox="1"/>
          <p:nvPr/>
        </p:nvSpPr>
        <p:spPr>
          <a:xfrm>
            <a:off x="507699" y="3738500"/>
            <a:ext cx="6649200" cy="9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– SFS beta 1.1 code base</a:t>
            </a:r>
            <a:endParaRPr sz="16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– 25 km horizontal resolution for atmosphere, ocean and sea ice models</a:t>
            </a:r>
            <a:endParaRPr sz="16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– Replay initial conditions</a:t>
            </a:r>
            <a:endParaRPr sz="1600">
              <a:solidFill>
                <a:srgbClr val="000000"/>
              </a:solidFill>
              <a:latin typeface="Proxima Nova"/>
              <a:ea typeface="Proxima Nova"/>
              <a:cs typeface="Proxima Nova"/>
              <a:sym typeface="Proxima Nova"/>
            </a:endParaRPr>
          </a:p>
        </p:txBody>
      </p:sp>
      <p:pic>
        <p:nvPicPr>
          <p:cNvPr id="137" name="Google Shape;137;p18" title="fig2_hotspot2b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6900" y="1058650"/>
            <a:ext cx="1963775" cy="36584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8" name="Google Shape;138;p18"/>
          <p:cNvCxnSpPr/>
          <p:nvPr/>
        </p:nvCxnSpPr>
        <p:spPr>
          <a:xfrm flipH="1" rot="10800000">
            <a:off x="6584675" y="1496850"/>
            <a:ext cx="1687200" cy="11700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9" name="Google Shape;139;p18"/>
          <p:cNvCxnSpPr/>
          <p:nvPr/>
        </p:nvCxnSpPr>
        <p:spPr>
          <a:xfrm flipH="1" rot="10800000">
            <a:off x="6580285" y="1872365"/>
            <a:ext cx="1647300" cy="1335600"/>
          </a:xfrm>
          <a:prstGeom prst="straightConnector1">
            <a:avLst/>
          </a:prstGeom>
          <a:noFill/>
          <a:ln cap="flat" cmpd="sng" w="9525">
            <a:solidFill>
              <a:srgbClr val="00FF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40" name="Google Shape;140;p18"/>
          <p:cNvCxnSpPr/>
          <p:nvPr/>
        </p:nvCxnSpPr>
        <p:spPr>
          <a:xfrm flipH="1" rot="10800000">
            <a:off x="6574875" y="1949125"/>
            <a:ext cx="1736100" cy="100500"/>
          </a:xfrm>
          <a:prstGeom prst="straightConnector1">
            <a:avLst/>
          </a:prstGeom>
          <a:noFill/>
          <a:ln cap="flat" cmpd="sng" w="9525">
            <a:solidFill>
              <a:srgbClr val="0000FF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19"/>
          <p:cNvSpPr txBox="1"/>
          <p:nvPr>
            <p:ph type="title"/>
          </p:nvPr>
        </p:nvSpPr>
        <p:spPr>
          <a:xfrm>
            <a:off x="859431" y="39123"/>
            <a:ext cx="6969600" cy="47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100">
                <a:solidFill>
                  <a:srgbClr val="00000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Comparison with DYNAMO and PISTON field campaigns</a:t>
            </a:r>
            <a:endParaRPr sz="3300">
              <a:highlight>
                <a:schemeClr val="lt1"/>
              </a:highlight>
            </a:endParaRPr>
          </a:p>
        </p:txBody>
      </p:sp>
      <p:grpSp>
        <p:nvGrpSpPr>
          <p:cNvPr id="146" name="Google Shape;146;p19"/>
          <p:cNvGrpSpPr/>
          <p:nvPr/>
        </p:nvGrpSpPr>
        <p:grpSpPr>
          <a:xfrm>
            <a:off x="1978207" y="628350"/>
            <a:ext cx="4562101" cy="4455575"/>
            <a:chOff x="2290950" y="628350"/>
            <a:chExt cx="4562101" cy="4455575"/>
          </a:xfrm>
        </p:grpSpPr>
        <p:pic>
          <p:nvPicPr>
            <p:cNvPr id="147" name="Google Shape;147;p19" title="fig5_case2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290950" y="628350"/>
              <a:ext cx="4562101" cy="4455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8" name="Google Shape;148;p19"/>
            <p:cNvSpPr/>
            <p:nvPr/>
          </p:nvSpPr>
          <p:spPr>
            <a:xfrm>
              <a:off x="3128839" y="1012140"/>
              <a:ext cx="298200" cy="265500"/>
            </a:xfrm>
            <a:prstGeom prst="ellipse">
              <a:avLst/>
            </a:prstGeom>
            <a:noFill/>
            <a:ln cap="flat" cmpd="sng" w="9525">
              <a:solidFill>
                <a:srgbClr val="FF00FF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49" name="Google Shape;149;p19"/>
            <p:cNvSpPr/>
            <p:nvPr/>
          </p:nvSpPr>
          <p:spPr>
            <a:xfrm>
              <a:off x="3102529" y="4589817"/>
              <a:ext cx="298200" cy="265500"/>
            </a:xfrm>
            <a:prstGeom prst="ellipse">
              <a:avLst/>
            </a:prstGeom>
            <a:noFill/>
            <a:ln cap="flat" cmpd="sng" w="9525">
              <a:solidFill>
                <a:srgbClr val="FF00FF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50" name="Google Shape;150;p19"/>
            <p:cNvSpPr/>
            <p:nvPr/>
          </p:nvSpPr>
          <p:spPr>
            <a:xfrm>
              <a:off x="3981187" y="1521960"/>
              <a:ext cx="298200" cy="265500"/>
            </a:xfrm>
            <a:prstGeom prst="ellipse">
              <a:avLst/>
            </a:prstGeom>
            <a:noFill/>
            <a:ln cap="flat" cmpd="sng" w="9525">
              <a:solidFill>
                <a:srgbClr val="FF00FF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unito"/>
                <a:ea typeface="Nunito"/>
                <a:cs typeface="Nunito"/>
                <a:sym typeface="Nunito"/>
              </a:endParaRPr>
            </a:p>
          </p:txBody>
        </p:sp>
        <p:sp>
          <p:nvSpPr>
            <p:cNvPr id="151" name="Google Shape;151;p19"/>
            <p:cNvSpPr/>
            <p:nvPr/>
          </p:nvSpPr>
          <p:spPr>
            <a:xfrm>
              <a:off x="4014447" y="2910438"/>
              <a:ext cx="298200" cy="265500"/>
            </a:xfrm>
            <a:prstGeom prst="ellipse">
              <a:avLst/>
            </a:prstGeom>
            <a:noFill/>
            <a:ln cap="flat" cmpd="sng" w="9525">
              <a:solidFill>
                <a:srgbClr val="FF00FF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sp>
        <p:nvSpPr>
          <p:cNvPr id="152" name="Google Shape;152;p19"/>
          <p:cNvSpPr txBox="1"/>
          <p:nvPr/>
        </p:nvSpPr>
        <p:spPr>
          <a:xfrm>
            <a:off x="1445998" y="807080"/>
            <a:ext cx="729600" cy="3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  <a:latin typeface="Nunito"/>
                <a:ea typeface="Nunito"/>
                <a:cs typeface="Nunito"/>
                <a:sym typeface="Nunito"/>
              </a:rPr>
              <a:t>Tskin</a:t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5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  <a:latin typeface="Nunito"/>
                <a:ea typeface="Nunito"/>
                <a:cs typeface="Nunito"/>
                <a:sym typeface="Nunito"/>
              </a:rPr>
              <a:t>SW</a:t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  <a:latin typeface="Nunito"/>
                <a:ea typeface="Nunito"/>
                <a:cs typeface="Nunito"/>
                <a:sym typeface="Nunito"/>
              </a:rPr>
              <a:t>Wind</a:t>
            </a:r>
            <a:endParaRPr b="1" sz="1300">
              <a:solidFill>
                <a:schemeClr val="dk2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53" name="Google Shape;153;p19"/>
          <p:cNvCxnSpPr>
            <a:endCxn id="154" idx="5"/>
          </p:cNvCxnSpPr>
          <p:nvPr/>
        </p:nvCxnSpPr>
        <p:spPr>
          <a:xfrm rot="10800000">
            <a:off x="5787594" y="1145926"/>
            <a:ext cx="1347300" cy="14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5" name="Google Shape;155;p19"/>
          <p:cNvCxnSpPr>
            <a:endCxn id="156" idx="7"/>
          </p:cNvCxnSpPr>
          <p:nvPr/>
        </p:nvCxnSpPr>
        <p:spPr>
          <a:xfrm flipH="1">
            <a:off x="5808987" y="2877107"/>
            <a:ext cx="1340700" cy="1790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7" name="Google Shape;157;p19"/>
          <p:cNvCxnSpPr>
            <a:endCxn id="148" idx="6"/>
          </p:cNvCxnSpPr>
          <p:nvPr/>
        </p:nvCxnSpPr>
        <p:spPr>
          <a:xfrm rot="10800000">
            <a:off x="3114296" y="1144890"/>
            <a:ext cx="3845100" cy="1587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58" name="Google Shape;158;p19"/>
          <p:cNvCxnSpPr>
            <a:stCxn id="159" idx="1"/>
          </p:cNvCxnSpPr>
          <p:nvPr/>
        </p:nvCxnSpPr>
        <p:spPr>
          <a:xfrm flipH="1">
            <a:off x="3028325" y="2765425"/>
            <a:ext cx="3823500" cy="20838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59" name="Google Shape;159;p19"/>
          <p:cNvSpPr txBox="1"/>
          <p:nvPr/>
        </p:nvSpPr>
        <p:spPr>
          <a:xfrm>
            <a:off x="6851825" y="2571775"/>
            <a:ext cx="2100000" cy="387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00FF"/>
                </a:solidFill>
                <a:highlight>
                  <a:srgbClr val="FFFF00"/>
                </a:highlight>
                <a:latin typeface="Nunito"/>
                <a:ea typeface="Nunito"/>
                <a:cs typeface="Nunito"/>
                <a:sym typeface="Nunito"/>
              </a:rPr>
              <a:t>Low wind =&gt; high Tskin</a:t>
            </a:r>
            <a:endParaRPr b="1" sz="1300">
              <a:solidFill>
                <a:srgbClr val="FF00FF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cxnSp>
        <p:nvCxnSpPr>
          <p:cNvPr id="160" name="Google Shape;160;p19"/>
          <p:cNvCxnSpPr>
            <a:endCxn id="150" idx="3"/>
          </p:cNvCxnSpPr>
          <p:nvPr/>
        </p:nvCxnSpPr>
        <p:spPr>
          <a:xfrm flipH="1" rot="10800000">
            <a:off x="1791815" y="1748579"/>
            <a:ext cx="1920300" cy="983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61" name="Google Shape;161;p19"/>
          <p:cNvCxnSpPr>
            <a:endCxn id="151" idx="2"/>
          </p:cNvCxnSpPr>
          <p:nvPr/>
        </p:nvCxnSpPr>
        <p:spPr>
          <a:xfrm>
            <a:off x="1765504" y="2928888"/>
            <a:ext cx="1936200" cy="114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162" name="Google Shape;162;p19"/>
          <p:cNvSpPr txBox="1"/>
          <p:nvPr/>
        </p:nvSpPr>
        <p:spPr>
          <a:xfrm>
            <a:off x="135450" y="2571775"/>
            <a:ext cx="1920300" cy="387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FF00FF"/>
                </a:solidFill>
                <a:highlight>
                  <a:srgbClr val="FFFF00"/>
                </a:highlight>
                <a:latin typeface="Nunito"/>
                <a:ea typeface="Nunito"/>
                <a:cs typeface="Nunito"/>
                <a:sym typeface="Nunito"/>
              </a:rPr>
              <a:t>Low SW =&gt; low Tskin</a:t>
            </a:r>
            <a:endParaRPr b="1" sz="1300">
              <a:solidFill>
                <a:srgbClr val="FF00FF"/>
              </a:solidFill>
              <a:highlight>
                <a:srgbClr val="FFFF00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5503698" y="4608184"/>
            <a:ext cx="298200" cy="265500"/>
          </a:xfrm>
          <a:prstGeom prst="ellipse">
            <a:avLst/>
          </a:prstGeom>
          <a:noFill/>
          <a:ln cap="flat" cmpd="sng" w="9525">
            <a:solidFill>
              <a:srgbClr val="FF00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4" name="Google Shape;164;p19"/>
          <p:cNvSpPr/>
          <p:nvPr/>
        </p:nvSpPr>
        <p:spPr>
          <a:xfrm>
            <a:off x="5470438" y="896475"/>
            <a:ext cx="298200" cy="265500"/>
          </a:xfrm>
          <a:prstGeom prst="ellipse">
            <a:avLst/>
          </a:prstGeom>
          <a:noFill/>
          <a:ln cap="flat" cmpd="sng" w="9525">
            <a:solidFill>
              <a:srgbClr val="FF00FF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0" title="fig3_2ob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643" y="692990"/>
            <a:ext cx="9054500" cy="2714525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0"/>
          <p:cNvSpPr txBox="1"/>
          <p:nvPr>
            <p:ph type="title"/>
          </p:nvPr>
        </p:nvSpPr>
        <p:spPr>
          <a:xfrm>
            <a:off x="1986450" y="576819"/>
            <a:ext cx="5171100" cy="4965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100">
                <a:solidFill>
                  <a:srgbClr val="00000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Tskin Diurnal Amplitude Day 3 IC=2020-01-01</a:t>
            </a:r>
            <a:endParaRPr/>
          </a:p>
        </p:txBody>
      </p:sp>
      <p:sp>
        <p:nvSpPr>
          <p:cNvPr id="171" name="Google Shape;171;p20"/>
          <p:cNvSpPr txBox="1"/>
          <p:nvPr/>
        </p:nvSpPr>
        <p:spPr>
          <a:xfrm>
            <a:off x="62702" y="1172458"/>
            <a:ext cx="5478900" cy="3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highlight>
                  <a:srgbClr val="FFFF00"/>
                </a:highlight>
              </a:rPr>
              <a:t>Obs</a:t>
            </a:r>
            <a:r>
              <a:rPr b="1" lang="en" sz="1300">
                <a:solidFill>
                  <a:schemeClr val="dk2"/>
                </a:solidFill>
              </a:rPr>
              <a:t>                                                           </a:t>
            </a: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</a:rPr>
              <a:t>ERA5</a:t>
            </a:r>
            <a:endParaRPr b="1" sz="1300">
              <a:solidFill>
                <a:schemeClr val="dk2"/>
              </a:solidFill>
              <a:highlight>
                <a:srgbClr val="FFFF00"/>
              </a:highlight>
            </a:endParaRPr>
          </a:p>
        </p:txBody>
      </p:sp>
      <p:sp>
        <p:nvSpPr>
          <p:cNvPr id="172" name="Google Shape;172;p20"/>
          <p:cNvSpPr txBox="1"/>
          <p:nvPr/>
        </p:nvSpPr>
        <p:spPr>
          <a:xfrm>
            <a:off x="69799" y="2240225"/>
            <a:ext cx="7022100" cy="32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2"/>
                </a:solidFill>
                <a:highlight>
                  <a:srgbClr val="FFFF00"/>
                </a:highlight>
              </a:rPr>
              <a:t>Noskin</a:t>
            </a:r>
            <a:r>
              <a:rPr b="1" lang="en" sz="1300">
                <a:solidFill>
                  <a:schemeClr val="dk2"/>
                </a:solidFill>
              </a:rPr>
              <a:t>                                                     </a:t>
            </a: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</a:rPr>
              <a:t>NSST</a:t>
            </a:r>
            <a:r>
              <a:rPr b="1" lang="en" sz="1300">
                <a:solidFill>
                  <a:schemeClr val="dk2"/>
                </a:solidFill>
              </a:rPr>
              <a:t>                                                         </a:t>
            </a: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</a:rPr>
              <a:t>Skinsst</a:t>
            </a: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</a:rPr>
              <a:t> </a:t>
            </a:r>
            <a:endParaRPr b="1" sz="1300">
              <a:solidFill>
                <a:schemeClr val="dk2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" name="Google Shape;177;p21" title="hov_2ob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6203" y="377691"/>
            <a:ext cx="4334576" cy="4736751"/>
          </a:xfrm>
          <a:prstGeom prst="rect">
            <a:avLst/>
          </a:prstGeom>
          <a:noFill/>
          <a:ln>
            <a:noFill/>
          </a:ln>
        </p:spPr>
      </p:pic>
      <p:sp>
        <p:nvSpPr>
          <p:cNvPr id="178" name="Google Shape;178;p21"/>
          <p:cNvSpPr txBox="1"/>
          <p:nvPr>
            <p:ph type="title"/>
          </p:nvPr>
        </p:nvSpPr>
        <p:spPr>
          <a:xfrm>
            <a:off x="2028725" y="107876"/>
            <a:ext cx="5597700" cy="496500"/>
          </a:xfrm>
          <a:prstGeom prst="rect">
            <a:avLst/>
          </a:prstGeom>
          <a:solidFill>
            <a:schemeClr val="lt1"/>
          </a:solidFill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100">
                <a:solidFill>
                  <a:srgbClr val="00000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Tskin Diurnal Amplitude lat=20</a:t>
            </a:r>
            <a:r>
              <a:rPr b="0" baseline="30000" lang="en" sz="2100">
                <a:solidFill>
                  <a:srgbClr val="00000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o</a:t>
            </a:r>
            <a:r>
              <a:rPr b="0" lang="en" sz="2100">
                <a:solidFill>
                  <a:srgbClr val="000000"/>
                </a:solidFill>
                <a:highlight>
                  <a:schemeClr val="lt1"/>
                </a:highlight>
                <a:latin typeface="Arial"/>
                <a:ea typeface="Arial"/>
                <a:cs typeface="Arial"/>
                <a:sym typeface="Arial"/>
              </a:rPr>
              <a:t>S IC=2019-09-01</a:t>
            </a:r>
            <a:endParaRPr/>
          </a:p>
        </p:txBody>
      </p:sp>
      <p:sp>
        <p:nvSpPr>
          <p:cNvPr id="179" name="Google Shape;179;p21"/>
          <p:cNvSpPr txBox="1"/>
          <p:nvPr/>
        </p:nvSpPr>
        <p:spPr>
          <a:xfrm>
            <a:off x="1688237" y="2795109"/>
            <a:ext cx="6152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</a:rPr>
              <a:t>NSST</a:t>
            </a:r>
            <a:r>
              <a:rPr b="1" lang="en" sz="1300">
                <a:solidFill>
                  <a:schemeClr val="dk2"/>
                </a:solidFill>
              </a:rPr>
              <a:t>                                                                                                 </a:t>
            </a: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</a:rPr>
              <a:t>Skinsst</a:t>
            </a:r>
            <a:endParaRPr/>
          </a:p>
        </p:txBody>
      </p:sp>
      <p:sp>
        <p:nvSpPr>
          <p:cNvPr id="180" name="Google Shape;180;p21"/>
          <p:cNvSpPr txBox="1"/>
          <p:nvPr/>
        </p:nvSpPr>
        <p:spPr>
          <a:xfrm>
            <a:off x="1826108" y="724471"/>
            <a:ext cx="6152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</a:rPr>
              <a:t>Obs</a:t>
            </a:r>
            <a:r>
              <a:rPr b="1" lang="en" sz="1300">
                <a:solidFill>
                  <a:schemeClr val="dk2"/>
                </a:solidFill>
              </a:rPr>
              <a:t>                                                                                                 </a:t>
            </a:r>
            <a:r>
              <a:rPr b="1" lang="en" sz="1300">
                <a:solidFill>
                  <a:schemeClr val="dk2"/>
                </a:solidFill>
                <a:highlight>
                  <a:srgbClr val="FFFF00"/>
                </a:highlight>
              </a:rPr>
              <a:t>ERA5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