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y="5143500" cx="9144000"/>
  <p:notesSz cx="6858000" cy="9144000"/>
  <p:embeddedFontLst>
    <p:embeddedFont>
      <p:font typeface="Nunito"/>
      <p:regular r:id="rId35"/>
      <p:bold r:id="rId36"/>
      <p:italic r:id="rId37"/>
      <p:boldItalic r:id="rId38"/>
    </p:embeddedFont>
    <p:embeddedFont>
      <p:font typeface="Maven Pro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53A1456-85FC-4403-AF99-80B65B21DB9E}">
  <a:tblStyle styleId="{853A1456-85FC-4403-AF99-80B65B21DB9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avenPro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font" Target="fonts/Nunito-regular.fntdata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font" Target="fonts/Nunito-italic.fntdata"/><Relationship Id="rId14" Type="http://schemas.openxmlformats.org/officeDocument/2006/relationships/slide" Target="slides/slide8.xml"/><Relationship Id="rId36" Type="http://schemas.openxmlformats.org/officeDocument/2006/relationships/font" Target="fonts/Nunito-bold.fntdata"/><Relationship Id="rId17" Type="http://schemas.openxmlformats.org/officeDocument/2006/relationships/slide" Target="slides/slide11.xml"/><Relationship Id="rId39" Type="http://schemas.openxmlformats.org/officeDocument/2006/relationships/font" Target="fonts/MavenPro-regular.fntdata"/><Relationship Id="rId16" Type="http://schemas.openxmlformats.org/officeDocument/2006/relationships/slide" Target="slides/slide10.xml"/><Relationship Id="rId38" Type="http://schemas.openxmlformats.org/officeDocument/2006/relationships/font" Target="fonts/Nunito-boldItalic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360d96e67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g3f360d96e67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f360d96e67_1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f360d96e67_1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360d96e67_1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f360d96e67_1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f360d96e67_1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f360d96e67_1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360d96e67_1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f360d96e67_1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f360d96e67_1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3f360d96e67_1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3f360d96e67_1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3f360d96e67_1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f360d96e67_1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f360d96e67_1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f360d96e67_1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f360d96e67_1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3f360d96e67_1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3f360d96e67_1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f4356e35c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f4356e35c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360d96e67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360d96e67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f360d96e67_1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f360d96e67_1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3f48cea21c7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3f48cea21c7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3f360d96e67_1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3f360d96e67_1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f48cea21c7_0_2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f48cea21c7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f360d96e67_1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f360d96e67_1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f48cea21c7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f48cea21c7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f48cea21c7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9" name="Google Shape;479;g3f48cea21c7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f48cea21c7_0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3f48cea21c7_0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f530fef76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f530fef76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f53cab82e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f53cab82e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360d96e67_1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360d96e67_1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360d96e67_1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360d96e67_1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3f360d96e67_1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3f360d96e67_1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f53cab82e3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3f53cab82e3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f360d96e67_1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f360d96e67_1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f360d96e67_1_1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f360d96e67_1_1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0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CUSTOM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/>
          <p:nvPr/>
        </p:nvSpPr>
        <p:spPr>
          <a:xfrm>
            <a:off x="-7450" y="-9825"/>
            <a:ext cx="9144000" cy="1133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3"/>
          <p:cNvSpPr/>
          <p:nvPr/>
        </p:nvSpPr>
        <p:spPr>
          <a:xfrm rot="10800000">
            <a:off x="368350" y="1015650"/>
            <a:ext cx="3246600" cy="21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13"/>
          <p:cNvSpPr txBox="1"/>
          <p:nvPr/>
        </p:nvSpPr>
        <p:spPr>
          <a:xfrm>
            <a:off x="1662600" y="4810375"/>
            <a:ext cx="5818800" cy="25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Department of Commerce | National Oceanic and Atmospheric Administration</a:t>
            </a:r>
            <a:r>
              <a:rPr lang="en" sz="80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| NOAA.gov </a:t>
            </a:r>
            <a:r>
              <a:rPr lang="en"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800">
              <a:solidFill>
                <a:srgbClr val="0017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 txBox="1"/>
          <p:nvPr>
            <p:ph type="title"/>
          </p:nvPr>
        </p:nvSpPr>
        <p:spPr>
          <a:xfrm>
            <a:off x="311700" y="27067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b="1"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None/>
              <a:defRPr sz="3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13"/>
          <p:cNvSpPr txBox="1"/>
          <p:nvPr>
            <p:ph idx="12" type="sldNum"/>
          </p:nvPr>
        </p:nvSpPr>
        <p:spPr>
          <a:xfrm>
            <a:off x="8472458" y="47394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buNone/>
              <a:defRPr sz="800">
                <a:solidFill>
                  <a:srgbClr val="001743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Relationship Id="rId4" Type="http://schemas.openxmlformats.org/officeDocument/2006/relationships/image" Target="../media/image14.png"/><Relationship Id="rId5" Type="http://schemas.openxmlformats.org/officeDocument/2006/relationships/image" Target="../media/image22.png"/><Relationship Id="rId6" Type="http://schemas.openxmlformats.org/officeDocument/2006/relationships/image" Target="../media/image26.png"/><Relationship Id="rId7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png"/><Relationship Id="rId4" Type="http://schemas.openxmlformats.org/officeDocument/2006/relationships/image" Target="../media/image23.jpg"/><Relationship Id="rId5" Type="http://schemas.openxmlformats.org/officeDocument/2006/relationships/image" Target="../media/image49.png"/><Relationship Id="rId6" Type="http://schemas.openxmlformats.org/officeDocument/2006/relationships/image" Target="../media/image36.jpg"/><Relationship Id="rId7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jpg"/><Relationship Id="rId4" Type="http://schemas.openxmlformats.org/officeDocument/2006/relationships/image" Target="../media/image34.jp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8.png"/><Relationship Id="rId4" Type="http://schemas.openxmlformats.org/officeDocument/2006/relationships/image" Target="../media/image38.png"/><Relationship Id="rId5" Type="http://schemas.openxmlformats.org/officeDocument/2006/relationships/image" Target="../media/image27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32.png"/><Relationship Id="rId5" Type="http://schemas.openxmlformats.org/officeDocument/2006/relationships/image" Target="../media/image42.png"/><Relationship Id="rId6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9.jpg"/><Relationship Id="rId4" Type="http://schemas.openxmlformats.org/officeDocument/2006/relationships/image" Target="../media/image37.png"/><Relationship Id="rId5" Type="http://schemas.openxmlformats.org/officeDocument/2006/relationships/image" Target="../media/image35.png"/><Relationship Id="rId6" Type="http://schemas.openxmlformats.org/officeDocument/2006/relationships/image" Target="../media/image1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5.pn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6.png"/><Relationship Id="rId7" Type="http://schemas.openxmlformats.org/officeDocument/2006/relationships/image" Target="../media/image10.png"/><Relationship Id="rId8" Type="http://schemas.openxmlformats.org/officeDocument/2006/relationships/image" Target="../media/image1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4.png"/><Relationship Id="rId4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6.png"/><Relationship Id="rId7" Type="http://schemas.openxmlformats.org/officeDocument/2006/relationships/image" Target="../media/image1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.png"/><Relationship Id="rId4" Type="http://schemas.openxmlformats.org/officeDocument/2006/relationships/image" Target="../media/image4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.png"/><Relationship Id="rId4" Type="http://schemas.openxmlformats.org/officeDocument/2006/relationships/image" Target="../media/image4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28.png"/><Relationship Id="rId7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Relationship Id="rId7" Type="http://schemas.openxmlformats.org/officeDocument/2006/relationships/image" Target="../media/image13.png"/><Relationship Id="rId8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21.png"/><Relationship Id="rId5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ctrTitle"/>
          </p:nvPr>
        </p:nvSpPr>
        <p:spPr>
          <a:xfrm>
            <a:off x="824000" y="477873"/>
            <a:ext cx="77676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rPr lang="en" sz="6000"/>
              <a:t>A Summary of HAFS Data Assimilation Activities at AOML</a:t>
            </a:r>
            <a:endParaRPr sz="6000"/>
          </a:p>
        </p:txBody>
      </p:sp>
      <p:sp>
        <p:nvSpPr>
          <p:cNvPr id="92" name="Google Shape;92;p14"/>
          <p:cNvSpPr txBox="1"/>
          <p:nvPr>
            <p:ph idx="1" type="subTitle"/>
          </p:nvPr>
        </p:nvSpPr>
        <p:spPr>
          <a:xfrm>
            <a:off x="824000" y="3596300"/>
            <a:ext cx="5026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2000"/>
              <a:t>Jason Sippel, Sarah Ditchek, Altug Aksoy, Kathryn Sellwood, Brittany Dahl, Dan Wu, Trey Alvey, Bachir Annane</a:t>
            </a:r>
            <a:endParaRPr sz="20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3" title="radheightobs (1).png"/>
          <p:cNvPicPr preferRelativeResize="0"/>
          <p:nvPr/>
        </p:nvPicPr>
        <p:blipFill rotWithShape="1">
          <a:blip r:embed="rId3">
            <a:alphaModFix/>
          </a:blip>
          <a:srcRect b="0" l="0" r="0" t="6341"/>
          <a:stretch/>
        </p:blipFill>
        <p:spPr>
          <a:xfrm>
            <a:off x="563419" y="1457393"/>
            <a:ext cx="2906148" cy="2716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3" title="UAS_all (2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1987" y="1368384"/>
            <a:ext cx="4461624" cy="20782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3"/>
          <p:cNvPicPr preferRelativeResize="0"/>
          <p:nvPr/>
        </p:nvPicPr>
        <p:blipFill rotWithShape="1">
          <a:blip r:embed="rId5">
            <a:alphaModFix/>
          </a:blip>
          <a:srcRect b="10484" l="9100" r="17040" t="2217"/>
          <a:stretch/>
        </p:blipFill>
        <p:spPr>
          <a:xfrm>
            <a:off x="4023923" y="3815300"/>
            <a:ext cx="1833766" cy="1048865"/>
          </a:xfrm>
          <a:prstGeom prst="rect">
            <a:avLst/>
          </a:prstGeom>
          <a:noFill/>
          <a:ln cap="flat" cmpd="sng" w="12500">
            <a:solidFill>
              <a:srgbClr val="323C4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4" name="Google Shape;234;p23"/>
          <p:cNvSpPr txBox="1"/>
          <p:nvPr/>
        </p:nvSpPr>
        <p:spPr>
          <a:xfrm>
            <a:off x="3866507" y="3557640"/>
            <a:ext cx="2153100" cy="2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050" lIns="60050" spcFirstLastPara="1" rIns="60050" wrap="square" tIns="6005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Black Swift Deployments in 2024</a:t>
            </a:r>
            <a:endParaRPr b="1" sz="11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5" name="Google Shape;235;p23" title="s0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91457" y="2454150"/>
            <a:ext cx="1283502" cy="85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3"/>
          <p:cNvSpPr txBox="1"/>
          <p:nvPr/>
        </p:nvSpPr>
        <p:spPr>
          <a:xfrm>
            <a:off x="4696640" y="1559655"/>
            <a:ext cx="105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 Cases</a:t>
            </a:r>
            <a:endParaRPr sz="92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3"/>
          <p:cNvSpPr txBox="1"/>
          <p:nvPr/>
        </p:nvSpPr>
        <p:spPr>
          <a:xfrm>
            <a:off x="6989395" y="1559655"/>
            <a:ext cx="10545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7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Tropical Storms</a:t>
            </a:r>
            <a:endParaRPr sz="92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3"/>
          <p:cNvSpPr/>
          <p:nvPr/>
        </p:nvSpPr>
        <p:spPr>
          <a:xfrm>
            <a:off x="4632466" y="1433848"/>
            <a:ext cx="1189200" cy="74400"/>
          </a:xfrm>
          <a:prstGeom prst="rect">
            <a:avLst/>
          </a:prstGeom>
          <a:solidFill>
            <a:srgbClr val="FFFFFF"/>
          </a:solidFill>
          <a:ln cap="flat" cmpd="sng" w="8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700" lIns="84700" spcFirstLastPara="1" rIns="84700" wrap="square" tIns="84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3"/>
          <p:cNvSpPr/>
          <p:nvPr/>
        </p:nvSpPr>
        <p:spPr>
          <a:xfrm>
            <a:off x="6922122" y="1433848"/>
            <a:ext cx="1189200" cy="74400"/>
          </a:xfrm>
          <a:prstGeom prst="rect">
            <a:avLst/>
          </a:prstGeom>
          <a:solidFill>
            <a:srgbClr val="FFFFFF"/>
          </a:solidFill>
          <a:ln cap="flat" cmpd="sng" w="8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700" lIns="84700" spcFirstLastPara="1" rIns="84700" wrap="square" tIns="84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Uncrewed Aerial Systems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72">
                <a:solidFill>
                  <a:srgbClr val="980000"/>
                </a:solidFill>
              </a:rPr>
              <a:t>Transitioned</a:t>
            </a:r>
            <a:r>
              <a:rPr lang="en" sz="1772"/>
              <a:t> in 2026</a:t>
            </a:r>
            <a:endParaRPr sz="1772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pic>
        <p:nvPicPr>
          <p:cNvPr descr="Make it Yellow" id="241" name="Google Shape;241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77425" y="338436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 txBox="1"/>
          <p:nvPr/>
        </p:nvSpPr>
        <p:spPr>
          <a:xfrm>
            <a:off x="4401671" y="1249287"/>
            <a:ext cx="4461900" cy="23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84700" spcFirstLastPara="1" rIns="8470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 of UAS HDOB on HAFSv2.2B VMAX Errors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3"/>
          <p:cNvSpPr txBox="1"/>
          <p:nvPr/>
        </p:nvSpPr>
        <p:spPr>
          <a:xfrm>
            <a:off x="446981" y="1249279"/>
            <a:ext cx="3489900" cy="23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84700" spcFirstLastPara="1" rIns="8470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libri"/>
                <a:ea typeface="Calibri"/>
                <a:cs typeface="Calibri"/>
                <a:sym typeface="Calibri"/>
              </a:rPr>
              <a:t>Hurricane Wind Observations</a:t>
            </a:r>
            <a:endParaRPr b="1"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Uncrewed Aerial Systems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72"/>
              <a:t>Rejecting Fewer Wind Observations</a:t>
            </a:r>
            <a:endParaRPr sz="1772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pic>
        <p:nvPicPr>
          <p:cNvPr id="249" name="Google Shape;249;p24" title="COMP_spderrskill_NONE_mean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5440" y="1454564"/>
            <a:ext cx="3145537" cy="284378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4"/>
          <p:cNvSpPr txBox="1"/>
          <p:nvPr/>
        </p:nvSpPr>
        <p:spPr>
          <a:xfrm>
            <a:off x="3746623" y="1407890"/>
            <a:ext cx="1484400" cy="23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Impact on VMAX</a:t>
            </a:r>
            <a:endParaRPr b="1" sz="142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23080" y="1585594"/>
            <a:ext cx="2667000" cy="200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4" title="toppng.com-red-hurricane-warning-symbol-vector-1510x146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39571" y="2291450"/>
            <a:ext cx="388525" cy="377826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24"/>
          <p:cNvSpPr txBox="1"/>
          <p:nvPr/>
        </p:nvSpPr>
        <p:spPr>
          <a:xfrm>
            <a:off x="6190621" y="1476776"/>
            <a:ext cx="2353800" cy="23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2">
                <a:latin typeface="Calibri"/>
                <a:ea typeface="Calibri"/>
                <a:cs typeface="Calibri"/>
                <a:sym typeface="Calibri"/>
              </a:rPr>
              <a:t>Double UV Gross Error Ratio</a:t>
            </a:r>
            <a:endParaRPr b="1" sz="142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43129" y="1593221"/>
            <a:ext cx="2667000" cy="200025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4"/>
          <p:cNvSpPr txBox="1"/>
          <p:nvPr/>
        </p:nvSpPr>
        <p:spPr>
          <a:xfrm>
            <a:off x="1062025" y="1476766"/>
            <a:ext cx="1773900" cy="23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2">
                <a:latin typeface="Calibri"/>
                <a:ea typeface="Calibri"/>
                <a:cs typeface="Calibri"/>
                <a:sym typeface="Calibri"/>
              </a:rPr>
              <a:t>Standard QC</a:t>
            </a:r>
            <a:endParaRPr b="1" sz="142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6" name="Google Shape;256;p24"/>
          <p:cNvCxnSpPr/>
          <p:nvPr/>
        </p:nvCxnSpPr>
        <p:spPr>
          <a:xfrm rot="10800000">
            <a:off x="2747872" y="2721184"/>
            <a:ext cx="251100" cy="1040100"/>
          </a:xfrm>
          <a:prstGeom prst="straightConnector1">
            <a:avLst/>
          </a:prstGeom>
          <a:noFill/>
          <a:ln cap="flat" cmpd="sng" w="9525">
            <a:solidFill>
              <a:srgbClr val="323C4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57" name="Google Shape;257;p24"/>
          <p:cNvSpPr txBox="1"/>
          <p:nvPr/>
        </p:nvSpPr>
        <p:spPr>
          <a:xfrm>
            <a:off x="1965638" y="3637346"/>
            <a:ext cx="1381800" cy="236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22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Rejected UV Obs</a:t>
            </a:r>
            <a:endParaRPr b="1" sz="1422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8" name="Google Shape;258;p24" title="toppng.com-red-hurricane-warning-symbol-vector-1510x1468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9855" y="2352375"/>
            <a:ext cx="388526" cy="3778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ke it Yellow" id="259" name="Google Shape;259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77425" y="338436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5"/>
          <p:cNvSpPr/>
          <p:nvPr/>
        </p:nvSpPr>
        <p:spPr>
          <a:xfrm>
            <a:off x="4658115" y="1459498"/>
            <a:ext cx="1189200" cy="74400"/>
          </a:xfrm>
          <a:prstGeom prst="rect">
            <a:avLst/>
          </a:prstGeom>
          <a:solidFill>
            <a:srgbClr val="FFFFFF"/>
          </a:solidFill>
          <a:ln cap="flat" cmpd="sng" w="8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700" lIns="84700" spcFirstLastPara="1" rIns="84700" wrap="square" tIns="84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5"/>
          <p:cNvSpPr/>
          <p:nvPr/>
        </p:nvSpPr>
        <p:spPr>
          <a:xfrm>
            <a:off x="6947771" y="1459498"/>
            <a:ext cx="1189200" cy="74400"/>
          </a:xfrm>
          <a:prstGeom prst="rect">
            <a:avLst/>
          </a:prstGeom>
          <a:solidFill>
            <a:srgbClr val="FFFFFF"/>
          </a:solidFill>
          <a:ln cap="flat" cmpd="sng" w="8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700" lIns="84700" spcFirstLastPara="1" rIns="84700" wrap="square" tIns="84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Uncrewed Marine Systems (UMS) 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pic>
        <p:nvPicPr>
          <p:cNvPr id="267" name="Google Shape;267;p25"/>
          <p:cNvPicPr preferRelativeResize="0"/>
          <p:nvPr/>
        </p:nvPicPr>
        <p:blipFill rotWithShape="1">
          <a:blip r:embed="rId3">
            <a:alphaModFix/>
          </a:blip>
          <a:srcRect b="0" l="0" r="0" t="5402"/>
          <a:stretch/>
        </p:blipFill>
        <p:spPr>
          <a:xfrm>
            <a:off x="1081625" y="1467085"/>
            <a:ext cx="2415175" cy="2410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25"/>
          <p:cNvSpPr txBox="1"/>
          <p:nvPr/>
        </p:nvSpPr>
        <p:spPr>
          <a:xfrm>
            <a:off x="914080" y="1190792"/>
            <a:ext cx="22101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Assimilated Observations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25"/>
          <p:cNvPicPr preferRelativeResize="0"/>
          <p:nvPr/>
        </p:nvPicPr>
        <p:blipFill rotWithShape="1">
          <a:blip r:embed="rId4">
            <a:alphaModFix/>
          </a:blip>
          <a:srcRect b="0" l="0" r="0" t="7287"/>
          <a:stretch/>
        </p:blipFill>
        <p:spPr>
          <a:xfrm>
            <a:off x="4077025" y="1578917"/>
            <a:ext cx="4111845" cy="232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5"/>
          <p:cNvSpPr txBox="1"/>
          <p:nvPr/>
        </p:nvSpPr>
        <p:spPr>
          <a:xfrm>
            <a:off x="4553501" y="1369924"/>
            <a:ext cx="28761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UMS Impact on </a:t>
            </a:r>
            <a:r>
              <a:rPr b="1"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Tropical Storms</a:t>
            </a:r>
            <a:endParaRPr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1" name="Google Shape;271;p25"/>
          <p:cNvGrpSpPr/>
          <p:nvPr/>
        </p:nvGrpSpPr>
        <p:grpSpPr>
          <a:xfrm>
            <a:off x="3763628" y="1547486"/>
            <a:ext cx="836151" cy="2090400"/>
            <a:chOff x="-118390" y="2237900"/>
            <a:chExt cx="836151" cy="2090400"/>
          </a:xfrm>
        </p:grpSpPr>
        <p:sp>
          <p:nvSpPr>
            <p:cNvPr id="272" name="Google Shape;272;p25"/>
            <p:cNvSpPr/>
            <p:nvPr/>
          </p:nvSpPr>
          <p:spPr>
            <a:xfrm>
              <a:off x="179550" y="2237900"/>
              <a:ext cx="442500" cy="20904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3" name="Google Shape;273;p25"/>
            <p:cNvGrpSpPr/>
            <p:nvPr/>
          </p:nvGrpSpPr>
          <p:grpSpPr>
            <a:xfrm>
              <a:off x="-116889" y="2265670"/>
              <a:ext cx="834651" cy="1725814"/>
              <a:chOff x="1924012" y="1958065"/>
              <a:chExt cx="1032600" cy="2673609"/>
            </a:xfrm>
          </p:grpSpPr>
          <p:sp>
            <p:nvSpPr>
              <p:cNvPr id="274" name="Google Shape;274;p25"/>
              <p:cNvSpPr txBox="1"/>
              <p:nvPr/>
            </p:nvSpPr>
            <p:spPr>
              <a:xfrm>
                <a:off x="1924012" y="2824934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3900" lIns="73900" spcFirstLastPara="1" rIns="73900" wrap="square" tIns="7390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PMIN</a:t>
                </a:r>
                <a:endParaRPr sz="113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275;p25"/>
              <p:cNvSpPr txBox="1"/>
              <p:nvPr/>
            </p:nvSpPr>
            <p:spPr>
              <a:xfrm>
                <a:off x="1924012" y="1958065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3900" lIns="73900" spcFirstLastPara="1" rIns="73900" wrap="square" tIns="7390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TRACK</a:t>
                </a:r>
                <a:endParaRPr sz="113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p25"/>
              <p:cNvSpPr txBox="1"/>
              <p:nvPr/>
            </p:nvSpPr>
            <p:spPr>
              <a:xfrm>
                <a:off x="1924012" y="2416334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3900" lIns="73900" spcFirstLastPara="1" rIns="73900" wrap="square" tIns="7390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VMAX</a:t>
                </a:r>
                <a:endParaRPr sz="113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25"/>
              <p:cNvSpPr txBox="1"/>
              <p:nvPr/>
            </p:nvSpPr>
            <p:spPr>
              <a:xfrm>
                <a:off x="1924012" y="3243468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3900" lIns="73900" spcFirstLastPara="1" rIns="73900" wrap="square" tIns="7390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R34</a:t>
                </a:r>
                <a:endParaRPr sz="113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25"/>
              <p:cNvSpPr txBox="1"/>
              <p:nvPr/>
            </p:nvSpPr>
            <p:spPr>
              <a:xfrm>
                <a:off x="1924012" y="3721605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3900" lIns="73900" spcFirstLastPara="1" rIns="73900" wrap="square" tIns="7390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R50</a:t>
                </a:r>
                <a:endParaRPr sz="113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25"/>
              <p:cNvSpPr txBox="1"/>
              <p:nvPr/>
            </p:nvSpPr>
            <p:spPr>
              <a:xfrm>
                <a:off x="1924012" y="4179874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73900" lIns="73900" spcFirstLastPara="1" rIns="73900" wrap="square" tIns="7390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R64</a:t>
                </a:r>
                <a:endParaRPr sz="1131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0" name="Google Shape;280;p25"/>
            <p:cNvSpPr txBox="1"/>
            <p:nvPr/>
          </p:nvSpPr>
          <p:spPr>
            <a:xfrm>
              <a:off x="-118390" y="3974084"/>
              <a:ext cx="834600" cy="29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00" lIns="73900" spcFirstLastPara="1" rIns="73900" wrap="square" tIns="73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93">
                  <a:latin typeface="Calibri"/>
                  <a:ea typeface="Calibri"/>
                  <a:cs typeface="Calibri"/>
                  <a:sym typeface="Calibri"/>
                </a:rPr>
                <a:t>RMW</a:t>
              </a:r>
              <a:endParaRPr sz="113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Make it Yellow" id="281" name="Google Shape;28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7425" y="338436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25"/>
          <p:cNvSpPr/>
          <p:nvPr/>
        </p:nvSpPr>
        <p:spPr>
          <a:xfrm>
            <a:off x="5854650" y="1886000"/>
            <a:ext cx="1465800" cy="5631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3" name="Google Shape;283;p25"/>
          <p:cNvSpPr/>
          <p:nvPr/>
        </p:nvSpPr>
        <p:spPr>
          <a:xfrm>
            <a:off x="4854004" y="1597375"/>
            <a:ext cx="2611500" cy="2886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4" name="Google Shape;284;p25"/>
          <p:cNvSpPr/>
          <p:nvPr/>
        </p:nvSpPr>
        <p:spPr>
          <a:xfrm>
            <a:off x="5285524" y="3281936"/>
            <a:ext cx="2477700" cy="2886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6"/>
          <p:cNvSpPr/>
          <p:nvPr/>
        </p:nvSpPr>
        <p:spPr>
          <a:xfrm>
            <a:off x="6562427" y="1459498"/>
            <a:ext cx="1189200" cy="74400"/>
          </a:xfrm>
          <a:prstGeom prst="rect">
            <a:avLst/>
          </a:prstGeom>
          <a:solidFill>
            <a:srgbClr val="FFFFFF"/>
          </a:solidFill>
          <a:ln cap="flat" cmpd="sng" w="8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700" lIns="84700" spcFirstLastPara="1" rIns="84700" wrap="square" tIns="84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2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33"/>
              <a:t>Tail-Doppler Radar Superobs</a:t>
            </a:r>
            <a:endParaRPr sz="28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/>
              <a:t>Operational Recon Data | </a:t>
            </a:r>
            <a:r>
              <a:rPr lang="en" sz="1550">
                <a:solidFill>
                  <a:srgbClr val="980000"/>
                </a:solidFill>
              </a:rPr>
              <a:t>Transitioned</a:t>
            </a:r>
            <a:r>
              <a:rPr lang="en" sz="1550"/>
              <a:t> in 2026</a:t>
            </a:r>
            <a:endParaRPr sz="1300"/>
          </a:p>
        </p:txBody>
      </p:sp>
      <p:grpSp>
        <p:nvGrpSpPr>
          <p:cNvPr id="291" name="Google Shape;291;p26"/>
          <p:cNvGrpSpPr/>
          <p:nvPr/>
        </p:nvGrpSpPr>
        <p:grpSpPr>
          <a:xfrm>
            <a:off x="920266" y="1600640"/>
            <a:ext cx="1812794" cy="1360518"/>
            <a:chOff x="322528" y="1516087"/>
            <a:chExt cx="2277666" cy="1709409"/>
          </a:xfrm>
        </p:grpSpPr>
        <p:pic>
          <p:nvPicPr>
            <p:cNvPr id="292" name="Google Shape;292;p26" title="BERYL_2024063012_TDRthin_ObLocZoom.png"/>
            <p:cNvPicPr preferRelativeResize="0"/>
            <p:nvPr/>
          </p:nvPicPr>
          <p:blipFill rotWithShape="1">
            <a:blip r:embed="rId3">
              <a:alphaModFix/>
            </a:blip>
            <a:srcRect b="9479" l="0" r="16646" t="7084"/>
            <a:stretch/>
          </p:blipFill>
          <p:spPr>
            <a:xfrm>
              <a:off x="322528" y="1516087"/>
              <a:ext cx="2277666" cy="17094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3" name="Google Shape;293;p26"/>
            <p:cNvSpPr/>
            <p:nvPr/>
          </p:nvSpPr>
          <p:spPr>
            <a:xfrm rot="-2254116">
              <a:off x="1021378" y="1996129"/>
              <a:ext cx="1318658" cy="768949"/>
            </a:xfrm>
            <a:prstGeom prst="ellipse">
              <a:avLst/>
            </a:prstGeom>
            <a:noFill/>
            <a:ln cap="flat" cmpd="sng" w="8125">
              <a:solidFill>
                <a:srgbClr val="00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78025" lIns="78025" spcFirstLastPara="1" rIns="78025" wrap="square" tIns="780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95"/>
            </a:p>
          </p:txBody>
        </p:sp>
      </p:grpSp>
      <p:grpSp>
        <p:nvGrpSpPr>
          <p:cNvPr id="294" name="Google Shape;294;p26"/>
          <p:cNvGrpSpPr/>
          <p:nvPr/>
        </p:nvGrpSpPr>
        <p:grpSpPr>
          <a:xfrm>
            <a:off x="904048" y="3210461"/>
            <a:ext cx="1812801" cy="1515155"/>
            <a:chOff x="2669597" y="1528700"/>
            <a:chExt cx="2277675" cy="1903700"/>
          </a:xfrm>
        </p:grpSpPr>
        <p:pic>
          <p:nvPicPr>
            <p:cNvPr id="295" name="Google Shape;295;p26" title="BERYL_2024063012_TDRsuperMin3Std2_ObLocZoom.png"/>
            <p:cNvPicPr preferRelativeResize="0"/>
            <p:nvPr/>
          </p:nvPicPr>
          <p:blipFill rotWithShape="1">
            <a:blip r:embed="rId4">
              <a:alphaModFix/>
            </a:blip>
            <a:srcRect b="9" l="0" r="16743" t="7209"/>
            <a:stretch/>
          </p:blipFill>
          <p:spPr>
            <a:xfrm>
              <a:off x="2669597" y="1528700"/>
              <a:ext cx="2277675" cy="19037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" name="Google Shape;296;p26"/>
            <p:cNvSpPr/>
            <p:nvPr/>
          </p:nvSpPr>
          <p:spPr>
            <a:xfrm rot="-2254116">
              <a:off x="3324062" y="1996132"/>
              <a:ext cx="1318658" cy="768949"/>
            </a:xfrm>
            <a:prstGeom prst="ellipse">
              <a:avLst/>
            </a:prstGeom>
            <a:noFill/>
            <a:ln cap="flat" cmpd="sng" w="8125">
              <a:solidFill>
                <a:srgbClr val="00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78025" lIns="78025" spcFirstLastPara="1" rIns="78025" wrap="square" tIns="780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95"/>
            </a:p>
          </p:txBody>
        </p:sp>
      </p:grpSp>
      <p:sp>
        <p:nvSpPr>
          <p:cNvPr id="297" name="Google Shape;297;p26"/>
          <p:cNvSpPr txBox="1"/>
          <p:nvPr/>
        </p:nvSpPr>
        <p:spPr>
          <a:xfrm>
            <a:off x="3610176" y="4142725"/>
            <a:ext cx="3591000" cy="4926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TDR s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uperobs fill in spatial gaps, remove outli</a:t>
            </a: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ers, and improve forecasts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!</a:t>
            </a:r>
            <a:endParaRPr i="1"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98" name="Google Shape;298;p26"/>
          <p:cNvGrpSpPr/>
          <p:nvPr/>
        </p:nvGrpSpPr>
        <p:grpSpPr>
          <a:xfrm>
            <a:off x="2902469" y="1383859"/>
            <a:ext cx="4970648" cy="2424231"/>
            <a:chOff x="-256491" y="2112885"/>
            <a:chExt cx="4500768" cy="2195066"/>
          </a:xfrm>
        </p:grpSpPr>
        <p:grpSp>
          <p:nvGrpSpPr>
            <p:cNvPr id="299" name="Google Shape;299;p26"/>
            <p:cNvGrpSpPr/>
            <p:nvPr/>
          </p:nvGrpSpPr>
          <p:grpSpPr>
            <a:xfrm>
              <a:off x="-256491" y="2255535"/>
              <a:ext cx="1108290" cy="1797717"/>
              <a:chOff x="1924012" y="1958065"/>
              <a:chExt cx="1032600" cy="2097442"/>
            </a:xfrm>
          </p:grpSpPr>
          <p:sp>
            <p:nvSpPr>
              <p:cNvPr id="300" name="Google Shape;300;p26"/>
              <p:cNvSpPr txBox="1"/>
              <p:nvPr/>
            </p:nvSpPr>
            <p:spPr>
              <a:xfrm>
                <a:off x="1924012" y="2616322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8375" lIns="108375" spcFirstLastPara="1" rIns="108375" wrap="square" tIns="10837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44">
                    <a:solidFill>
                      <a:srgbClr val="000000"/>
                    </a:solidFill>
                  </a:rPr>
                  <a:t>PMIN</a:t>
                </a:r>
                <a:endParaRPr sz="1107"/>
              </a:p>
            </p:txBody>
          </p:sp>
          <p:sp>
            <p:nvSpPr>
              <p:cNvPr id="301" name="Google Shape;301;p26"/>
              <p:cNvSpPr txBox="1"/>
              <p:nvPr/>
            </p:nvSpPr>
            <p:spPr>
              <a:xfrm>
                <a:off x="1924012" y="1958065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8375" lIns="108375" spcFirstLastPara="1" rIns="108375" wrap="square" tIns="10837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25">
                    <a:solidFill>
                      <a:srgbClr val="000000"/>
                    </a:solidFill>
                  </a:rPr>
                  <a:t>TRACK</a:t>
                </a:r>
                <a:endParaRPr b="1" sz="1325"/>
              </a:p>
            </p:txBody>
          </p:sp>
          <p:sp>
            <p:nvSpPr>
              <p:cNvPr id="302" name="Google Shape;302;p26"/>
              <p:cNvSpPr txBox="1"/>
              <p:nvPr/>
            </p:nvSpPr>
            <p:spPr>
              <a:xfrm>
                <a:off x="1924012" y="2287194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8375" lIns="108375" spcFirstLastPara="1" rIns="108375" wrap="square" tIns="10837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44">
                    <a:solidFill>
                      <a:srgbClr val="000000"/>
                    </a:solidFill>
                  </a:rPr>
                  <a:t>VMAX</a:t>
                </a:r>
                <a:endParaRPr sz="1107"/>
              </a:p>
            </p:txBody>
          </p:sp>
          <p:sp>
            <p:nvSpPr>
              <p:cNvPr id="303" name="Google Shape;303;p26"/>
              <p:cNvSpPr txBox="1"/>
              <p:nvPr/>
            </p:nvSpPr>
            <p:spPr>
              <a:xfrm>
                <a:off x="1924012" y="2945450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8375" lIns="108375" spcFirstLastPara="1" rIns="108375" wrap="square" tIns="10837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44">
                    <a:solidFill>
                      <a:srgbClr val="000000"/>
                    </a:solidFill>
                  </a:rPr>
                  <a:t>R34</a:t>
                </a:r>
                <a:endParaRPr sz="1107"/>
              </a:p>
            </p:txBody>
          </p:sp>
          <p:sp>
            <p:nvSpPr>
              <p:cNvPr id="304" name="Google Shape;304;p26"/>
              <p:cNvSpPr txBox="1"/>
              <p:nvPr/>
            </p:nvSpPr>
            <p:spPr>
              <a:xfrm>
                <a:off x="1924012" y="3274579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8375" lIns="108375" spcFirstLastPara="1" rIns="108375" wrap="square" tIns="10837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44">
                    <a:solidFill>
                      <a:srgbClr val="000000"/>
                    </a:solidFill>
                  </a:rPr>
                  <a:t>R50</a:t>
                </a:r>
                <a:endParaRPr sz="1107"/>
              </a:p>
            </p:txBody>
          </p:sp>
          <p:sp>
            <p:nvSpPr>
              <p:cNvPr id="305" name="Google Shape;305;p26"/>
              <p:cNvSpPr txBox="1"/>
              <p:nvPr/>
            </p:nvSpPr>
            <p:spPr>
              <a:xfrm>
                <a:off x="1924012" y="3603707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08375" lIns="108375" spcFirstLastPara="1" rIns="108375" wrap="square" tIns="10837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344">
                    <a:solidFill>
                      <a:srgbClr val="000000"/>
                    </a:solidFill>
                  </a:rPr>
                  <a:t>R64</a:t>
                </a:r>
                <a:endParaRPr sz="1107"/>
              </a:p>
            </p:txBody>
          </p:sp>
        </p:grpSp>
        <p:pic>
          <p:nvPicPr>
            <p:cNvPr id="306" name="Google Shape;306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24787" y="2320824"/>
              <a:ext cx="3339075" cy="168623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7" name="Google Shape;307;p26"/>
            <p:cNvPicPr preferRelativeResize="0"/>
            <p:nvPr/>
          </p:nvPicPr>
          <p:blipFill rotWithShape="1">
            <a:blip r:embed="rId6">
              <a:alphaModFix/>
            </a:blip>
            <a:srcRect b="0" l="11171" r="6511" t="87011"/>
            <a:stretch/>
          </p:blipFill>
          <p:spPr>
            <a:xfrm>
              <a:off x="809393" y="3979038"/>
              <a:ext cx="3434884" cy="3289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8" name="Google Shape;308;p26"/>
            <p:cNvSpPr txBox="1"/>
            <p:nvPr/>
          </p:nvSpPr>
          <p:spPr>
            <a:xfrm>
              <a:off x="820316" y="2112885"/>
              <a:ext cx="2857500" cy="20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46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Impact on Cycles with TDR Data</a:t>
              </a:r>
              <a:endParaRPr b="1" sz="1446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09" name="Google Shape;309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400000">
            <a:off x="7468081" y="2363325"/>
            <a:ext cx="1231950" cy="33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ke it Yellow" id="310" name="Google Shape;310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77425" y="338436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6"/>
          <p:cNvSpPr txBox="1"/>
          <p:nvPr/>
        </p:nvSpPr>
        <p:spPr>
          <a:xfrm>
            <a:off x="1221759" y="1383849"/>
            <a:ext cx="690900" cy="16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Thinned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6"/>
          <p:cNvSpPr txBox="1"/>
          <p:nvPr/>
        </p:nvSpPr>
        <p:spPr>
          <a:xfrm>
            <a:off x="1191524" y="3001579"/>
            <a:ext cx="1008600" cy="166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Superobbed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6"/>
          <p:cNvSpPr/>
          <p:nvPr/>
        </p:nvSpPr>
        <p:spPr>
          <a:xfrm>
            <a:off x="4572000" y="1922089"/>
            <a:ext cx="2306400" cy="6105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4" name="Google Shape;314;p26"/>
          <p:cNvSpPr/>
          <p:nvPr/>
        </p:nvSpPr>
        <p:spPr>
          <a:xfrm>
            <a:off x="5890425" y="1618527"/>
            <a:ext cx="1731600" cy="3120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15" name="Google Shape;315;p26"/>
          <p:cNvSpPr/>
          <p:nvPr/>
        </p:nvSpPr>
        <p:spPr>
          <a:xfrm>
            <a:off x="4092089" y="3183649"/>
            <a:ext cx="3538800" cy="2583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Middle Fruit: New (Low-RL) Obs</a:t>
            </a:r>
            <a:endParaRPr/>
          </a:p>
        </p:txBody>
      </p:sp>
      <p:sp>
        <p:nvSpPr>
          <p:cNvPr id="321" name="Google Shape;321;p27"/>
          <p:cNvSpPr txBox="1"/>
          <p:nvPr/>
        </p:nvSpPr>
        <p:spPr>
          <a:xfrm>
            <a:off x="951000" y="1922100"/>
            <a:ext cx="7242000" cy="1299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1:</a:t>
            </a:r>
            <a:r>
              <a:rPr b="1"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Dropsonde Superobs</a:t>
            </a:r>
            <a:b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</a:br>
            <a:endParaRPr b="1" sz="2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2:</a:t>
            </a:r>
            <a:r>
              <a:rPr b="1"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Other experimental observations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7"/>
          <p:cNvSpPr txBox="1"/>
          <p:nvPr/>
        </p:nvSpPr>
        <p:spPr>
          <a:xfrm>
            <a:off x="951000" y="1101564"/>
            <a:ext cx="72420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BLUF: </a:t>
            </a: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We have plenty of low-RL obs left to use!</a:t>
            </a:r>
            <a:endParaRPr i="1" sz="24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make this the color orange" id="323" name="Google Shape;32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437" y="323522"/>
            <a:ext cx="685800" cy="715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8"/>
          <p:cNvSpPr/>
          <p:nvPr/>
        </p:nvSpPr>
        <p:spPr>
          <a:xfrm>
            <a:off x="6440364" y="1512909"/>
            <a:ext cx="1189200" cy="74400"/>
          </a:xfrm>
          <a:prstGeom prst="rect">
            <a:avLst/>
          </a:prstGeom>
          <a:solidFill>
            <a:srgbClr val="FFFFFF"/>
          </a:solidFill>
          <a:ln cap="flat" cmpd="sng" w="8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700" lIns="84700" spcFirstLastPara="1" rIns="84700" wrap="square" tIns="84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Dropsonde Superobs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/>
              <a:t>Operational Recon Data</a:t>
            </a:r>
            <a:endParaRPr sz="1300"/>
          </a:p>
        </p:txBody>
      </p:sp>
      <p:pic>
        <p:nvPicPr>
          <p:cNvPr descr="Google Shape;103;p13" id="330" name="Google Shape;330;p28"/>
          <p:cNvPicPr preferRelativeResize="0"/>
          <p:nvPr/>
        </p:nvPicPr>
        <p:blipFill rotWithShape="1">
          <a:blip r:embed="rId3">
            <a:alphaModFix/>
          </a:blip>
          <a:srcRect b="2941" l="3807" r="3797" t="0"/>
          <a:stretch/>
        </p:blipFill>
        <p:spPr>
          <a:xfrm>
            <a:off x="956818" y="1591317"/>
            <a:ext cx="2218689" cy="2121996"/>
          </a:xfrm>
          <a:prstGeom prst="rect">
            <a:avLst/>
          </a:prstGeom>
          <a:noFill/>
          <a:ln cap="flat" cmpd="sng" w="88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31" name="Google Shape;331;p28"/>
          <p:cNvSpPr txBox="1"/>
          <p:nvPr/>
        </p:nvSpPr>
        <p:spPr>
          <a:xfrm>
            <a:off x="625533" y="1303201"/>
            <a:ext cx="2601000" cy="387000"/>
          </a:xfrm>
          <a:prstGeom prst="rect">
            <a:avLst/>
          </a:prstGeom>
          <a:noFill/>
          <a:ln>
            <a:noFill/>
          </a:ln>
        </p:spPr>
        <p:txBody>
          <a:bodyPr anchorCtr="0" anchor="t" bIns="84925" lIns="84925" spcFirstLastPara="1" rIns="84925" wrap="square" tIns="849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TEMPDROP vs. Actual Data</a:t>
            </a:r>
            <a:endParaRPr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8"/>
          <p:cNvSpPr txBox="1"/>
          <p:nvPr/>
        </p:nvSpPr>
        <p:spPr>
          <a:xfrm>
            <a:off x="589925" y="4190000"/>
            <a:ext cx="73611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Dropsonde superobs fill in spatial gaps, remove outliers, and improve forecasts!</a:t>
            </a:r>
            <a:endParaRPr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8"/>
          <p:cNvSpPr/>
          <p:nvPr/>
        </p:nvSpPr>
        <p:spPr>
          <a:xfrm>
            <a:off x="1109065" y="3811353"/>
            <a:ext cx="59700" cy="537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84925" lIns="84925" spcFirstLastPara="1" rIns="84925" wrap="square" tIns="849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1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4" name="Google Shape;334;p28"/>
          <p:cNvCxnSpPr/>
          <p:nvPr/>
        </p:nvCxnSpPr>
        <p:spPr>
          <a:xfrm>
            <a:off x="1049523" y="4019207"/>
            <a:ext cx="160800" cy="0"/>
          </a:xfrm>
          <a:prstGeom prst="straightConnector1">
            <a:avLst/>
          </a:prstGeom>
          <a:noFill/>
          <a:ln cap="flat" cmpd="sng" w="26550">
            <a:solidFill>
              <a:srgbClr val="F4CCCC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5" name="Google Shape;335;p28"/>
          <p:cNvSpPr txBox="1"/>
          <p:nvPr/>
        </p:nvSpPr>
        <p:spPr>
          <a:xfrm>
            <a:off x="1263986" y="3739208"/>
            <a:ext cx="1304700" cy="2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TEMPDROP data point</a:t>
            </a:r>
            <a:endParaRPr sz="11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28"/>
          <p:cNvSpPr txBox="1"/>
          <p:nvPr/>
        </p:nvSpPr>
        <p:spPr>
          <a:xfrm>
            <a:off x="1257992" y="3914616"/>
            <a:ext cx="1304700" cy="20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15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Full-resolution data</a:t>
            </a:r>
            <a:endParaRPr sz="11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7" name="Google Shape;337;p28"/>
          <p:cNvGrpSpPr/>
          <p:nvPr/>
        </p:nvGrpSpPr>
        <p:grpSpPr>
          <a:xfrm>
            <a:off x="3297463" y="1371923"/>
            <a:ext cx="4653635" cy="2903589"/>
            <a:chOff x="4750325" y="1981175"/>
            <a:chExt cx="4319320" cy="2694996"/>
          </a:xfrm>
        </p:grpSpPr>
        <p:pic>
          <p:nvPicPr>
            <p:cNvPr id="338" name="Google Shape;338;p28"/>
            <p:cNvPicPr preferRelativeResize="0"/>
            <p:nvPr/>
          </p:nvPicPr>
          <p:blipFill rotWithShape="1">
            <a:blip r:embed="rId4">
              <a:alphaModFix/>
            </a:blip>
            <a:srcRect b="6460" l="7985" r="15233" t="4683"/>
            <a:stretch/>
          </p:blipFill>
          <p:spPr>
            <a:xfrm>
              <a:off x="6893371" y="2116628"/>
              <a:ext cx="2176274" cy="2386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9" name="Google Shape;339;p28" title="COMP_trkerrskill_NONE_mean.png"/>
            <p:cNvPicPr preferRelativeResize="0"/>
            <p:nvPr/>
          </p:nvPicPr>
          <p:blipFill rotWithShape="1">
            <a:blip r:embed="rId5">
              <a:alphaModFix/>
            </a:blip>
            <a:srcRect b="0" l="7053" r="13607" t="4653"/>
            <a:stretch/>
          </p:blipFill>
          <p:spPr>
            <a:xfrm>
              <a:off x="4750325" y="2116221"/>
              <a:ext cx="2176400" cy="25599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0" name="Google Shape;340;p28"/>
            <p:cNvSpPr txBox="1"/>
            <p:nvPr/>
          </p:nvSpPr>
          <p:spPr>
            <a:xfrm>
              <a:off x="5073028" y="1985575"/>
              <a:ext cx="1563900" cy="2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rPr>
                <a:t>Impact on TRACK</a:t>
              </a:r>
              <a:endParaRPr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8"/>
            <p:cNvSpPr txBox="1"/>
            <p:nvPr/>
          </p:nvSpPr>
          <p:spPr>
            <a:xfrm>
              <a:off x="7208772" y="1981175"/>
              <a:ext cx="1563900" cy="20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rgbClr val="000000"/>
                  </a:solidFill>
                  <a:highlight>
                    <a:srgbClr val="FFFFFF"/>
                  </a:highlight>
                  <a:latin typeface="Calibri"/>
                  <a:ea typeface="Calibri"/>
                  <a:cs typeface="Calibri"/>
                  <a:sym typeface="Calibri"/>
                </a:rPr>
                <a:t>Impact on VMAX</a:t>
              </a:r>
              <a:endParaRPr b="1">
                <a:solidFill>
                  <a:srgbClr val="00000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make this the color orange" id="342" name="Google Shape;342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7437" y="323522"/>
            <a:ext cx="685800" cy="715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9"/>
          <p:cNvSpPr/>
          <p:nvPr/>
        </p:nvSpPr>
        <p:spPr>
          <a:xfrm>
            <a:off x="6947771" y="1459498"/>
            <a:ext cx="1189200" cy="74400"/>
          </a:xfrm>
          <a:prstGeom prst="rect">
            <a:avLst/>
          </a:prstGeom>
          <a:solidFill>
            <a:srgbClr val="FFFFFF"/>
          </a:solidFill>
          <a:ln cap="flat" cmpd="sng" w="88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4700" lIns="84700" spcFirstLastPara="1" rIns="84700" wrap="square" tIns="84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9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2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Other Experimental Observations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/>
              <a:t>Recon, Ground, &amp; Satellite</a:t>
            </a:r>
            <a:endParaRPr sz="1300"/>
          </a:p>
        </p:txBody>
      </p:sp>
      <p:pic>
        <p:nvPicPr>
          <p:cNvPr id="349" name="Google Shape;349;p29"/>
          <p:cNvPicPr preferRelativeResize="0"/>
          <p:nvPr/>
        </p:nvPicPr>
        <p:blipFill rotWithShape="1">
          <a:blip r:embed="rId3">
            <a:alphaModFix/>
          </a:blip>
          <a:srcRect b="3755" l="5276" r="0" t="9130"/>
          <a:stretch/>
        </p:blipFill>
        <p:spPr>
          <a:xfrm>
            <a:off x="6089089" y="1956613"/>
            <a:ext cx="2795720" cy="1573309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29"/>
          <p:cNvSpPr txBox="1"/>
          <p:nvPr/>
        </p:nvSpPr>
        <p:spPr>
          <a:xfrm>
            <a:off x="5940638" y="1427724"/>
            <a:ext cx="29880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950" lIns="68950" spcFirstLastPara="1" rIns="68950" wrap="square" tIns="68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Retrieved U/V from 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experimental NESDIS airborne radars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29"/>
          <p:cNvSpPr txBox="1"/>
          <p:nvPr/>
        </p:nvSpPr>
        <p:spPr>
          <a:xfrm>
            <a:off x="1703400" y="3896125"/>
            <a:ext cx="57372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Preliminary tests with other gap-filling experimental data </a:t>
            </a:r>
            <a:endParaRPr i="1" sz="1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have also shown substantial benefits!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2" name="Google Shape;352;p29"/>
          <p:cNvPicPr preferRelativeResize="0"/>
          <p:nvPr/>
        </p:nvPicPr>
        <p:blipFill rotWithShape="1">
          <a:blip r:embed="rId4">
            <a:alphaModFix/>
          </a:blip>
          <a:srcRect b="25167" l="0" r="0" t="0"/>
          <a:stretch/>
        </p:blipFill>
        <p:spPr>
          <a:xfrm>
            <a:off x="415337" y="1999917"/>
            <a:ext cx="2269914" cy="14867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29"/>
          <p:cNvSpPr txBox="1"/>
          <p:nvPr/>
        </p:nvSpPr>
        <p:spPr>
          <a:xfrm>
            <a:off x="152438" y="1427720"/>
            <a:ext cx="27957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950" lIns="68950" spcFirstLastPara="1" rIns="68950" wrap="square" tIns="68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Radiances from 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NASA TROPICS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24100" y="2024876"/>
            <a:ext cx="2726151" cy="1436783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29"/>
          <p:cNvSpPr txBox="1"/>
          <p:nvPr/>
        </p:nvSpPr>
        <p:spPr>
          <a:xfrm>
            <a:off x="2954548" y="1427720"/>
            <a:ext cx="2795700" cy="431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950" lIns="68950" spcFirstLastPara="1" rIns="68950" wrap="square" tIns="689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Doppler Velocity from </a:t>
            </a:r>
            <a:endParaRPr b="1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International Ground-based Radars</a:t>
            </a:r>
            <a:endParaRPr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ake this the color orange" id="356" name="Google Shape;356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77437" y="323522"/>
            <a:ext cx="685800" cy="715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3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Difficult-to-Reach Fruit: New CONOPS 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362" name="Google Shape;362;p30"/>
          <p:cNvSpPr txBox="1"/>
          <p:nvPr/>
        </p:nvSpPr>
        <p:spPr>
          <a:xfrm>
            <a:off x="1360349" y="1083042"/>
            <a:ext cx="64233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BLUF: </a:t>
            </a: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High cost, high benefit developments</a:t>
            </a:r>
            <a:endParaRPr i="1" sz="24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63" name="Google Shape;363;p30"/>
          <p:cNvSpPr txBox="1"/>
          <p:nvPr/>
        </p:nvSpPr>
        <p:spPr>
          <a:xfrm>
            <a:off x="835525" y="1738925"/>
            <a:ext cx="7242600" cy="1288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1: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JEDI Transition </a:t>
            </a:r>
            <a:b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</a:br>
            <a:endParaRPr sz="2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2: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New HAFS DA Framework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4" name="Google Shape;364;p30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HAFS/JEDI Transition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Big-Picture Overview</a:t>
            </a:r>
            <a:endParaRPr sz="1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370" name="Google Shape;370;p31"/>
          <p:cNvSpPr/>
          <p:nvPr/>
        </p:nvSpPr>
        <p:spPr>
          <a:xfrm>
            <a:off x="755525" y="1464799"/>
            <a:ext cx="1494000" cy="97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31"/>
          <p:cNvSpPr/>
          <p:nvPr/>
        </p:nvSpPr>
        <p:spPr>
          <a:xfrm>
            <a:off x="3532076" y="1537075"/>
            <a:ext cx="147900" cy="343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2" name="Google Shape;372;p31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31"/>
          <p:cNvPicPr preferRelativeResize="0"/>
          <p:nvPr/>
        </p:nvPicPr>
        <p:blipFill rotWithShape="1">
          <a:blip r:embed="rId4">
            <a:alphaModFix/>
          </a:blip>
          <a:srcRect b="0" l="0" r="0" t="4571"/>
          <a:stretch/>
        </p:blipFill>
        <p:spPr>
          <a:xfrm>
            <a:off x="490431" y="1280320"/>
            <a:ext cx="3548475" cy="3094150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31"/>
          <p:cNvSpPr txBox="1"/>
          <p:nvPr/>
        </p:nvSpPr>
        <p:spPr>
          <a:xfrm>
            <a:off x="4285156" y="1516841"/>
            <a:ext cx="44991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Solvers &amp; Functions Tested with HAFS:</a:t>
            </a:r>
            <a:endParaRPr sz="18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15900" lvl="0" marL="342900" rtl="0" algn="l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●"/>
            </a:pPr>
            <a:r>
              <a:rPr lang="en" sz="16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BUMP</a:t>
            </a:r>
            <a:endParaRPr sz="16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●"/>
            </a:pPr>
            <a:r>
              <a:rPr lang="en" sz="16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3D/4D EnVar</a:t>
            </a:r>
            <a:endParaRPr sz="16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●"/>
            </a:pPr>
            <a:r>
              <a:rPr lang="en" sz="16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GETKF</a:t>
            </a:r>
            <a:endParaRPr sz="16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●"/>
            </a:pPr>
            <a:r>
              <a:rPr lang="en" sz="16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FGAT</a:t>
            </a:r>
            <a:endParaRPr sz="16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Observation Operator Validation:           </a:t>
            </a:r>
            <a:r>
              <a:rPr lang="en" sz="18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endParaRPr sz="18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15900" lvl="0" marL="342900" rtl="0" algn="l">
              <a:spcBef>
                <a:spcPts val="50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●"/>
            </a:pPr>
            <a:r>
              <a:rPr lang="en" sz="16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~95-98% complete</a:t>
            </a:r>
            <a:endParaRPr sz="16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spcBef>
                <a:spcPts val="1000"/>
              </a:spcBef>
              <a:spcAft>
                <a:spcPts val="500"/>
              </a:spcAft>
              <a:buNone/>
            </a:pPr>
            <a:r>
              <a:t/>
            </a:r>
            <a:endParaRPr sz="1300">
              <a:solidFill>
                <a:srgbClr val="434343"/>
              </a:solidFill>
            </a:endParaRPr>
          </a:p>
        </p:txBody>
      </p:sp>
      <p:sp>
        <p:nvSpPr>
          <p:cNvPr id="375" name="Google Shape;375;p31"/>
          <p:cNvSpPr txBox="1"/>
          <p:nvPr/>
        </p:nvSpPr>
        <p:spPr>
          <a:xfrm>
            <a:off x="6106275" y="5039425"/>
            <a:ext cx="30531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HAFS/</a:t>
            </a:r>
            <a:r>
              <a:rPr lang="en" sz="2820"/>
              <a:t>JEDI Transition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AOML/HRD Contributions</a:t>
            </a:r>
            <a:endParaRPr sz="1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381" name="Google Shape;381;p32"/>
          <p:cNvSpPr txBox="1"/>
          <p:nvPr/>
        </p:nvSpPr>
        <p:spPr>
          <a:xfrm>
            <a:off x="3789049" y="1519814"/>
            <a:ext cx="4350600" cy="295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ven Pro"/>
              <a:buChar char="●"/>
            </a:pPr>
            <a:r>
              <a:rPr lang="en" sz="18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Flight-level (HDOB) forward operators incorporated into JEDI by imitating GSI, work ongoing for SailDrone USV</a:t>
            </a:r>
            <a:endParaRPr sz="18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endParaRPr sz="18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ven Pro"/>
              <a:buChar char="●"/>
            </a:pPr>
            <a:r>
              <a:rPr lang="en" sz="18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Comparable performance between       GSI and JEDI</a:t>
            </a:r>
            <a:br>
              <a:rPr lang="en" sz="18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</a:br>
            <a:endParaRPr sz="18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Maven Pro"/>
              <a:buChar char="●"/>
            </a:pPr>
            <a:r>
              <a:rPr lang="en" sz="18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HFIP real-time experiments will use JEDI</a:t>
            </a:r>
            <a:endParaRPr sz="18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grpSp>
        <p:nvGrpSpPr>
          <p:cNvPr id="382" name="Google Shape;382;p32"/>
          <p:cNvGrpSpPr/>
          <p:nvPr/>
        </p:nvGrpSpPr>
        <p:grpSpPr>
          <a:xfrm>
            <a:off x="755525" y="1464799"/>
            <a:ext cx="2924451" cy="2946845"/>
            <a:chOff x="755525" y="1464799"/>
            <a:chExt cx="2924451" cy="2946845"/>
          </a:xfrm>
        </p:grpSpPr>
        <p:pic>
          <p:nvPicPr>
            <p:cNvPr id="383" name="Google Shape;383;p32"/>
            <p:cNvPicPr preferRelativeResize="0"/>
            <p:nvPr/>
          </p:nvPicPr>
          <p:blipFill rotWithShape="1">
            <a:blip r:embed="rId3">
              <a:alphaModFix/>
            </a:blip>
            <a:srcRect b="0" l="0" r="1127" t="0"/>
            <a:stretch/>
          </p:blipFill>
          <p:spPr>
            <a:xfrm>
              <a:off x="809375" y="1531296"/>
              <a:ext cx="2748348" cy="288034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4" name="Google Shape;384;p32"/>
            <p:cNvSpPr/>
            <p:nvPr/>
          </p:nvSpPr>
          <p:spPr>
            <a:xfrm>
              <a:off x="755525" y="1464799"/>
              <a:ext cx="1494000" cy="97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2"/>
            <p:cNvSpPr/>
            <p:nvPr/>
          </p:nvSpPr>
          <p:spPr>
            <a:xfrm>
              <a:off x="3532076" y="1537075"/>
              <a:ext cx="147900" cy="343800"/>
            </a:xfrm>
            <a:prstGeom prst="rect">
              <a:avLst/>
            </a:pr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86" name="Google Shape;386;p32" title="clipart1926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Outline</a:t>
            </a:r>
            <a:endParaRPr/>
          </a:p>
        </p:txBody>
      </p:sp>
      <p:grpSp>
        <p:nvGrpSpPr>
          <p:cNvPr id="98" name="Google Shape;98;p15"/>
          <p:cNvGrpSpPr/>
          <p:nvPr/>
        </p:nvGrpSpPr>
        <p:grpSpPr>
          <a:xfrm>
            <a:off x="1218901" y="1143404"/>
            <a:ext cx="2802575" cy="3217775"/>
            <a:chOff x="1168676" y="1457175"/>
            <a:chExt cx="2802575" cy="3217775"/>
          </a:xfrm>
        </p:grpSpPr>
        <p:pic>
          <p:nvPicPr>
            <p:cNvPr id="99" name="Google Shape;99;p15" title="DA_fruit.png"/>
            <p:cNvPicPr preferRelativeResize="0"/>
            <p:nvPr/>
          </p:nvPicPr>
          <p:blipFill rotWithShape="1">
            <a:blip r:embed="rId3">
              <a:alphaModFix/>
            </a:blip>
            <a:srcRect b="0" l="0" r="58365" t="0"/>
            <a:stretch/>
          </p:blipFill>
          <p:spPr>
            <a:xfrm>
              <a:off x="1168676" y="1457175"/>
              <a:ext cx="2802575" cy="3217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0" name="Google Shape;100;p1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35099" y="2300750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101" name="Google Shape;101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87229" y="4095320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102" name="Google Shape;102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931225" y="3086386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103" name="Google Shape;103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185829" y="4042038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104" name="Google Shape;104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718204" y="4095326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105" name="Google Shape;105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778804" y="4077263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106" name="Google Shape;106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42654" y="4077263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107" name="Google Shape;107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564600" y="3300811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108" name="Google Shape;108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580425" y="3265736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109" name="Google Shape;109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778800" y="3148561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110" name="Google Shape;110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342650" y="3051311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1" name="Google Shape;111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87230" y="293307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2" name="Google Shape;112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037580" y="283582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3" name="Google Shape;113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375230" y="290987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4" name="Google Shape;114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57405" y="290987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5" name="Google Shape;115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437030" y="2826844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6" name="Google Shape;116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715230" y="246401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7" name="Google Shape;117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991830" y="2571744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8" name="Google Shape;118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348005" y="2576236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19" name="Google Shape;119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980780" y="2585294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20" name="Google Shape;120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987337" y="2369772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121" name="Google Shape;121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092766" y="2369781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80774" y="2062275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15260" y="2003483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10521" y="1899786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270421" y="2074973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821" y="1975436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7" name="Google Shape;127;p15"/>
          <p:cNvPicPr preferRelativeResize="0"/>
          <p:nvPr/>
        </p:nvPicPr>
        <p:blipFill rotWithShape="1">
          <a:blip r:embed="rId8">
            <a:alphaModFix/>
          </a:blip>
          <a:srcRect b="0" l="41921" r="4292" t="0"/>
          <a:stretch/>
        </p:blipFill>
        <p:spPr>
          <a:xfrm>
            <a:off x="4021475" y="1055359"/>
            <a:ext cx="3814875" cy="339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5"/>
          <p:cNvSpPr txBox="1"/>
          <p:nvPr/>
        </p:nvSpPr>
        <p:spPr>
          <a:xfrm>
            <a:off x="1097725" y="3940172"/>
            <a:ext cx="30000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Hurricane DA Tree</a:t>
            </a:r>
            <a:endParaRPr sz="1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3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New HAFS DA Framework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Proposed Framework: Future Vision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pic>
        <p:nvPicPr>
          <p:cNvPr id="392" name="Google Shape;392;p33"/>
          <p:cNvPicPr preferRelativeResize="0"/>
          <p:nvPr/>
        </p:nvPicPr>
        <p:blipFill rotWithShape="1">
          <a:blip r:embed="rId3">
            <a:alphaModFix/>
          </a:blip>
          <a:srcRect b="17243" l="2083" r="1920" t="2706"/>
          <a:stretch/>
        </p:blipFill>
        <p:spPr>
          <a:xfrm>
            <a:off x="1361151" y="1337725"/>
            <a:ext cx="6250900" cy="29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33" title="clipart1926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33"/>
          <p:cNvSpPr txBox="1"/>
          <p:nvPr/>
        </p:nvSpPr>
        <p:spPr>
          <a:xfrm>
            <a:off x="1288961" y="4286151"/>
            <a:ext cx="64185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latin typeface="Calibri"/>
                <a:ea typeface="Calibri"/>
                <a:cs typeface="Calibri"/>
                <a:sym typeface="Calibri"/>
              </a:rPr>
              <a:t>Single-storm, global covariance ⇨ Multi-storm, mesoscale covariance  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34"/>
          <p:cNvSpPr txBox="1"/>
          <p:nvPr/>
        </p:nvSpPr>
        <p:spPr>
          <a:xfrm>
            <a:off x="712375" y="1445525"/>
            <a:ext cx="7527000" cy="2238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New framework allows for </a:t>
            </a:r>
            <a:r>
              <a:rPr b="1"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significant advances</a:t>
            </a: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:</a:t>
            </a:r>
            <a:endParaRPr sz="22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○"/>
            </a:pP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Improved inner-core background error covariance</a:t>
            </a:r>
            <a:endParaRPr sz="22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○"/>
            </a:pP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Online observation error assignments</a:t>
            </a:r>
            <a:endParaRPr sz="22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○"/>
            </a:pP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Online </a:t>
            </a: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observation</a:t>
            </a: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quality </a:t>
            </a: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control</a:t>
            </a:r>
            <a:endParaRPr sz="22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3302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aven Pro"/>
              <a:buChar char="○"/>
            </a:pPr>
            <a:r>
              <a:rPr lang="en" sz="22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Improved assimilation of satellite radiances</a:t>
            </a:r>
            <a:endParaRPr sz="22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 u="sng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2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22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42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3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New HAFS DA Framework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Proposed Framework: Future Vision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pic>
        <p:nvPicPr>
          <p:cNvPr id="401" name="Google Shape;401;p34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grpSp>
        <p:nvGrpSpPr>
          <p:cNvPr id="407" name="Google Shape;407;p35"/>
          <p:cNvGrpSpPr/>
          <p:nvPr/>
        </p:nvGrpSpPr>
        <p:grpSpPr>
          <a:xfrm>
            <a:off x="1218901" y="1143404"/>
            <a:ext cx="2802575" cy="3217775"/>
            <a:chOff x="1168676" y="1457175"/>
            <a:chExt cx="2802575" cy="3217775"/>
          </a:xfrm>
        </p:grpSpPr>
        <p:pic>
          <p:nvPicPr>
            <p:cNvPr id="408" name="Google Shape;408;p35" title="DA_fruit.png"/>
            <p:cNvPicPr preferRelativeResize="0"/>
            <p:nvPr/>
          </p:nvPicPr>
          <p:blipFill rotWithShape="1">
            <a:blip r:embed="rId3">
              <a:alphaModFix/>
            </a:blip>
            <a:srcRect b="0" l="0" r="58365" t="0"/>
            <a:stretch/>
          </p:blipFill>
          <p:spPr>
            <a:xfrm>
              <a:off x="1168676" y="1457175"/>
              <a:ext cx="2802575" cy="32177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3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35099" y="2300750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410" name="Google Shape;410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87229" y="4095320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411" name="Google Shape;411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931225" y="3086386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412" name="Google Shape;412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185829" y="4042038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413" name="Google Shape;413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718204" y="4095326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414" name="Google Shape;414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778804" y="4077263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green" id="415" name="Google Shape;415;p3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342654" y="4077263"/>
              <a:ext cx="213019" cy="2130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416" name="Google Shape;416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564600" y="3300811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417" name="Google Shape;417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580425" y="3265736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418" name="Google Shape;418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778800" y="3148561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it Yellow" id="419" name="Google Shape;419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342650" y="3051311"/>
              <a:ext cx="213019" cy="2144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0" name="Google Shape;420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87230" y="293307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1" name="Google Shape;421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037580" y="283582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2" name="Google Shape;422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375230" y="290987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3" name="Google Shape;423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057405" y="290987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4" name="Google Shape;424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437030" y="2826844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5" name="Google Shape;425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715230" y="2464019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6" name="Google Shape;426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991830" y="2571744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7" name="Google Shape;427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348005" y="2576236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8" name="Google Shape;428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980780" y="2585294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29" name="Google Shape;429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987337" y="2369772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ke this the color orange" id="430" name="Google Shape;430;p3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092766" y="2369781"/>
              <a:ext cx="213019" cy="2154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1" name="Google Shape;431;p3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980774" y="2062275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2" name="Google Shape;432;p3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715260" y="2003483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3" name="Google Shape;433;p3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10521" y="1899786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3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270421" y="2074973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5" name="Google Shape;435;p35" title="clipart19261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991821" y="1975436"/>
              <a:ext cx="213019" cy="21568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6" name="Google Shape;436;p35"/>
          <p:cNvSpPr txBox="1"/>
          <p:nvPr/>
        </p:nvSpPr>
        <p:spPr>
          <a:xfrm>
            <a:off x="1120188" y="3933594"/>
            <a:ext cx="30000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Hurricane DA Tree</a:t>
            </a:r>
            <a:endParaRPr sz="1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35"/>
          <p:cNvSpPr txBox="1"/>
          <p:nvPr/>
        </p:nvSpPr>
        <p:spPr>
          <a:xfrm>
            <a:off x="4379600" y="1694975"/>
            <a:ext cx="4499700" cy="162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AOML/HRD is gathering fruit from the </a:t>
            </a:r>
            <a:r>
              <a:rPr b="1" lang="en" sz="2600">
                <a:solidFill>
                  <a:srgbClr val="8CD02D"/>
                </a:solidFill>
                <a:latin typeface="Calibri"/>
                <a:ea typeface="Calibri"/>
                <a:cs typeface="Calibri"/>
                <a:sym typeface="Calibri"/>
              </a:rPr>
              <a:t>bottom </a:t>
            </a:r>
            <a:r>
              <a:rPr b="1" lang="en" sz="2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to the </a:t>
            </a:r>
            <a:r>
              <a:rPr b="1" lang="en" sz="2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top </a:t>
            </a:r>
            <a:endParaRPr b="1" sz="2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of the hurricane DA tree </a:t>
            </a:r>
            <a:endParaRPr b="1" sz="2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to improve TC prediction </a:t>
            </a:r>
            <a:endParaRPr b="1" sz="26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6"/>
          <p:cNvSpPr txBox="1"/>
          <p:nvPr>
            <p:ph type="title"/>
          </p:nvPr>
        </p:nvSpPr>
        <p:spPr>
          <a:xfrm>
            <a:off x="835533" y="686342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BONUS</a:t>
            </a:r>
            <a:endParaRPr/>
          </a:p>
        </p:txBody>
      </p:sp>
      <p:sp>
        <p:nvSpPr>
          <p:cNvPr id="443" name="Google Shape;443;p36"/>
          <p:cNvSpPr txBox="1"/>
          <p:nvPr/>
        </p:nvSpPr>
        <p:spPr>
          <a:xfrm>
            <a:off x="1120188" y="3933594"/>
            <a:ext cx="30000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Hurricane DA Tree</a:t>
            </a:r>
            <a:endParaRPr sz="1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3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Basin-Scale JEDI-based HAFS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Proposed Framework: Improving Covariance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pic>
        <p:nvPicPr>
          <p:cNvPr id="449" name="Google Shape;449;p37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0" name="Google Shape;450;p37"/>
          <p:cNvGrpSpPr/>
          <p:nvPr/>
        </p:nvGrpSpPr>
        <p:grpSpPr>
          <a:xfrm>
            <a:off x="1411057" y="1662013"/>
            <a:ext cx="6160162" cy="2204915"/>
            <a:chOff x="1261950" y="3299059"/>
            <a:chExt cx="7433524" cy="2660691"/>
          </a:xfrm>
        </p:grpSpPr>
        <p:grpSp>
          <p:nvGrpSpPr>
            <p:cNvPr id="451" name="Google Shape;451;p37"/>
            <p:cNvGrpSpPr/>
            <p:nvPr/>
          </p:nvGrpSpPr>
          <p:grpSpPr>
            <a:xfrm>
              <a:off x="1261950" y="3299059"/>
              <a:ext cx="7286546" cy="1968011"/>
              <a:chOff x="-854052" y="2969623"/>
              <a:chExt cx="7286546" cy="1968011"/>
            </a:xfrm>
          </p:grpSpPr>
          <p:pic>
            <p:nvPicPr>
              <p:cNvPr id="452" name="Google Shape;452;p37"/>
              <p:cNvPicPr preferRelativeResize="0"/>
              <p:nvPr/>
            </p:nvPicPr>
            <p:blipFill rotWithShape="1">
              <a:blip r:embed="rId4">
                <a:alphaModFix/>
              </a:blip>
              <a:srcRect b="19810" l="10925" r="9855" t="23314"/>
              <a:stretch/>
            </p:blipFill>
            <p:spPr>
              <a:xfrm>
                <a:off x="4309511" y="2969623"/>
                <a:ext cx="2122983" cy="1965960"/>
              </a:xfrm>
              <a:prstGeom prst="rect">
                <a:avLst/>
              </a:prstGeom>
              <a:noFill/>
              <a:ln cap="flat" cmpd="sng" w="1580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</p:pic>
          <p:grpSp>
            <p:nvGrpSpPr>
              <p:cNvPr id="453" name="Google Shape;453;p37"/>
              <p:cNvGrpSpPr/>
              <p:nvPr/>
            </p:nvGrpSpPr>
            <p:grpSpPr>
              <a:xfrm>
                <a:off x="-854052" y="2969713"/>
                <a:ext cx="4837407" cy="1967921"/>
                <a:chOff x="2202435" y="4516522"/>
                <a:chExt cx="3930614" cy="1599026"/>
              </a:xfrm>
            </p:grpSpPr>
            <p:pic>
              <p:nvPicPr>
                <p:cNvPr id="454" name="Google Shape;454;p37"/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b="21531" l="9941" r="10149" t="21764"/>
                <a:stretch/>
              </p:blipFill>
              <p:spPr>
                <a:xfrm>
                  <a:off x="4258996" y="4516522"/>
                  <a:ext cx="1874053" cy="1597462"/>
                </a:xfrm>
                <a:prstGeom prst="rect">
                  <a:avLst/>
                </a:prstGeom>
                <a:noFill/>
                <a:ln cap="flat" cmpd="sng" w="158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pic>
            <p:pic>
              <p:nvPicPr>
                <p:cNvPr id="455" name="Google Shape;455;p37"/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 b="35662" l="13391" r="9692" t="11654"/>
                <a:stretch/>
              </p:blipFill>
              <p:spPr>
                <a:xfrm>
                  <a:off x="2202435" y="4518086"/>
                  <a:ext cx="1827795" cy="1597462"/>
                </a:xfrm>
                <a:prstGeom prst="rect">
                  <a:avLst/>
                </a:prstGeom>
                <a:noFill/>
                <a:ln cap="flat" cmpd="sng" w="15800">
                  <a:solidFill>
                    <a:srgbClr val="0000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pic>
          </p:grpSp>
        </p:grpSp>
        <p:sp>
          <p:nvSpPr>
            <p:cNvPr id="456" name="Google Shape;456;p37"/>
            <p:cNvSpPr txBox="1"/>
            <p:nvPr/>
          </p:nvSpPr>
          <p:spPr>
            <a:xfrm>
              <a:off x="3702343" y="5374747"/>
              <a:ext cx="24060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7875" lIns="75750" spcFirstLastPara="1" rIns="75750" wrap="square" tIns="378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26"/>
                <a:t>Analysis Using </a:t>
              </a:r>
              <a:endParaRPr b="1" sz="1326"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26"/>
                <a:t>Global Covariance</a:t>
              </a:r>
              <a:endParaRPr sz="1160"/>
            </a:p>
          </p:txBody>
        </p:sp>
        <p:sp>
          <p:nvSpPr>
            <p:cNvPr id="457" name="Google Shape;457;p37"/>
            <p:cNvSpPr txBox="1"/>
            <p:nvPr/>
          </p:nvSpPr>
          <p:spPr>
            <a:xfrm>
              <a:off x="6236674" y="5374750"/>
              <a:ext cx="24588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7875" lIns="75750" spcFirstLastPara="1" rIns="75750" wrap="square" tIns="3787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26"/>
                <a:t>Analysis Using “Hurricane” covariance</a:t>
              </a:r>
              <a:endParaRPr sz="1160"/>
            </a:p>
          </p:txBody>
        </p:sp>
        <p:sp>
          <p:nvSpPr>
            <p:cNvPr id="458" name="Google Shape;458;p37"/>
            <p:cNvSpPr txBox="1"/>
            <p:nvPr/>
          </p:nvSpPr>
          <p:spPr>
            <a:xfrm>
              <a:off x="1479402" y="5374747"/>
              <a:ext cx="24060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7875" lIns="75750" spcFirstLastPara="1" rIns="75750" wrap="square" tIns="37875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26">
                  <a:solidFill>
                    <a:srgbClr val="000000"/>
                  </a:solidFill>
                </a:rPr>
                <a:t>Observed Winds</a:t>
              </a:r>
              <a:endParaRPr sz="1160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Basin-Scale JEDI-based HAFS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Proposed Framework: Automated Tuning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pic>
        <p:nvPicPr>
          <p:cNvPr id="464" name="Google Shape;464;p38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5" name="Google Shape;465;p38"/>
          <p:cNvGrpSpPr/>
          <p:nvPr/>
        </p:nvGrpSpPr>
        <p:grpSpPr>
          <a:xfrm>
            <a:off x="548523" y="1878807"/>
            <a:ext cx="8149800" cy="1633271"/>
            <a:chOff x="682600" y="2146959"/>
            <a:chExt cx="8149800" cy="1633271"/>
          </a:xfrm>
        </p:grpSpPr>
        <p:pic>
          <p:nvPicPr>
            <p:cNvPr id="466" name="Google Shape;466;p38"/>
            <p:cNvPicPr preferRelativeResize="0"/>
            <p:nvPr/>
          </p:nvPicPr>
          <p:blipFill rotWithShape="1">
            <a:blip r:embed="rId4">
              <a:alphaModFix/>
            </a:blip>
            <a:srcRect b="50584" l="0" r="0" t="10579"/>
            <a:stretch/>
          </p:blipFill>
          <p:spPr>
            <a:xfrm>
              <a:off x="759150" y="2418412"/>
              <a:ext cx="3948075" cy="1198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7" name="Google Shape;467;p38"/>
            <p:cNvSpPr txBox="1"/>
            <p:nvPr/>
          </p:nvSpPr>
          <p:spPr>
            <a:xfrm>
              <a:off x="2560275" y="2629187"/>
              <a:ext cx="729000" cy="229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4570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38761D"/>
                  </a:solidFill>
                  <a:latin typeface="Calibri"/>
                  <a:ea typeface="Calibri"/>
                  <a:cs typeface="Calibri"/>
                  <a:sym typeface="Calibri"/>
                </a:rPr>
                <a:t>RI begins</a:t>
              </a:r>
              <a:endParaRPr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8" name="Google Shape;468;p38"/>
            <p:cNvCxnSpPr/>
            <p:nvPr/>
          </p:nvCxnSpPr>
          <p:spPr>
            <a:xfrm rot="10800000">
              <a:off x="4391525" y="3036725"/>
              <a:ext cx="981600" cy="40200"/>
            </a:xfrm>
            <a:prstGeom prst="straightConnector1">
              <a:avLst/>
            </a:prstGeom>
            <a:noFill/>
            <a:ln cap="flat" cmpd="sng" w="28575">
              <a:solidFill>
                <a:srgbClr val="323C46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69" name="Google Shape;469;p38"/>
            <p:cNvSpPr txBox="1"/>
            <p:nvPr/>
          </p:nvSpPr>
          <p:spPr>
            <a:xfrm>
              <a:off x="5200900" y="2502775"/>
              <a:ext cx="3631500" cy="11982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For </a:t>
              </a:r>
              <a:r>
                <a:rPr b="1"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optimal DA</a:t>
              </a: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, the ratio: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(spread + obserr)/ innovation ~ 1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8"/>
            <p:cNvSpPr txBox="1"/>
            <p:nvPr/>
          </p:nvSpPr>
          <p:spPr>
            <a:xfrm>
              <a:off x="1004581" y="2146959"/>
              <a:ext cx="3495900" cy="22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HDOB Wind Innovations in H. Ian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8"/>
            <p:cNvSpPr txBox="1"/>
            <p:nvPr/>
          </p:nvSpPr>
          <p:spPr>
            <a:xfrm>
              <a:off x="682600" y="2385926"/>
              <a:ext cx="327300" cy="119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91425" lIns="91425" spcFirstLastPara="1" rIns="0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15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05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00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38"/>
            <p:cNvSpPr txBox="1"/>
            <p:nvPr/>
          </p:nvSpPr>
          <p:spPr>
            <a:xfrm>
              <a:off x="1211231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9/24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38"/>
            <p:cNvSpPr txBox="1"/>
            <p:nvPr/>
          </p:nvSpPr>
          <p:spPr>
            <a:xfrm>
              <a:off x="1863056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9/25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8"/>
            <p:cNvSpPr txBox="1"/>
            <p:nvPr/>
          </p:nvSpPr>
          <p:spPr>
            <a:xfrm>
              <a:off x="2526362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9/26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8"/>
            <p:cNvSpPr txBox="1"/>
            <p:nvPr/>
          </p:nvSpPr>
          <p:spPr>
            <a:xfrm>
              <a:off x="3189662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9/27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38"/>
            <p:cNvSpPr txBox="1"/>
            <p:nvPr/>
          </p:nvSpPr>
          <p:spPr>
            <a:xfrm>
              <a:off x="3841487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9/28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Basin-Scale JEDI-based HAFS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Proposed Framework: Automated Tuning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pic>
        <p:nvPicPr>
          <p:cNvPr id="482" name="Google Shape;482;p39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3" name="Google Shape;483;p39"/>
          <p:cNvGrpSpPr/>
          <p:nvPr/>
        </p:nvGrpSpPr>
        <p:grpSpPr>
          <a:xfrm>
            <a:off x="548523" y="1878807"/>
            <a:ext cx="8149800" cy="1633271"/>
            <a:chOff x="682600" y="2146959"/>
            <a:chExt cx="8149800" cy="1633271"/>
          </a:xfrm>
        </p:grpSpPr>
        <p:pic>
          <p:nvPicPr>
            <p:cNvPr id="484" name="Google Shape;484;p39"/>
            <p:cNvPicPr preferRelativeResize="0"/>
            <p:nvPr/>
          </p:nvPicPr>
          <p:blipFill rotWithShape="1">
            <a:blip r:embed="rId4">
              <a:alphaModFix/>
            </a:blip>
            <a:srcRect b="50584" l="0" r="0" t="10579"/>
            <a:stretch/>
          </p:blipFill>
          <p:spPr>
            <a:xfrm>
              <a:off x="759150" y="2418412"/>
              <a:ext cx="3948075" cy="1198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5" name="Google Shape;485;p39"/>
            <p:cNvSpPr txBox="1"/>
            <p:nvPr/>
          </p:nvSpPr>
          <p:spPr>
            <a:xfrm>
              <a:off x="2560275" y="2629187"/>
              <a:ext cx="729000" cy="229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4570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38761D"/>
                  </a:solidFill>
                  <a:latin typeface="Calibri"/>
                  <a:ea typeface="Calibri"/>
                  <a:cs typeface="Calibri"/>
                  <a:sym typeface="Calibri"/>
                </a:rPr>
                <a:t>RI begins</a:t>
              </a:r>
              <a:endParaRPr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86" name="Google Shape;486;p39"/>
            <p:cNvCxnSpPr/>
            <p:nvPr/>
          </p:nvCxnSpPr>
          <p:spPr>
            <a:xfrm rot="10800000">
              <a:off x="4391525" y="3036725"/>
              <a:ext cx="981600" cy="40200"/>
            </a:xfrm>
            <a:prstGeom prst="straightConnector1">
              <a:avLst/>
            </a:prstGeom>
            <a:noFill/>
            <a:ln cap="flat" cmpd="sng" w="28575">
              <a:solidFill>
                <a:srgbClr val="323C46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487" name="Google Shape;487;p39"/>
            <p:cNvSpPr txBox="1"/>
            <p:nvPr/>
          </p:nvSpPr>
          <p:spPr>
            <a:xfrm>
              <a:off x="5200900" y="2502775"/>
              <a:ext cx="3631500" cy="7866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Innovations (obs-minus-background) are </a:t>
              </a:r>
              <a:r>
                <a:rPr b="1"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much larger</a:t>
              </a: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once RI begins </a:t>
              </a:r>
              <a:r>
                <a:rPr lang="en" sz="2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9"/>
            <p:cNvSpPr txBox="1"/>
            <p:nvPr/>
          </p:nvSpPr>
          <p:spPr>
            <a:xfrm>
              <a:off x="1211231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9/24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9"/>
            <p:cNvSpPr txBox="1"/>
            <p:nvPr/>
          </p:nvSpPr>
          <p:spPr>
            <a:xfrm>
              <a:off x="1863056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9/25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9"/>
            <p:cNvSpPr txBox="1"/>
            <p:nvPr/>
          </p:nvSpPr>
          <p:spPr>
            <a:xfrm>
              <a:off x="1004581" y="2146959"/>
              <a:ext cx="3495900" cy="22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HDOB Wind Innovations in H. Ian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9"/>
            <p:cNvSpPr txBox="1"/>
            <p:nvPr/>
          </p:nvSpPr>
          <p:spPr>
            <a:xfrm>
              <a:off x="2526362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9/26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9"/>
            <p:cNvSpPr txBox="1"/>
            <p:nvPr/>
          </p:nvSpPr>
          <p:spPr>
            <a:xfrm>
              <a:off x="3189662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9/27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9"/>
            <p:cNvSpPr txBox="1"/>
            <p:nvPr/>
          </p:nvSpPr>
          <p:spPr>
            <a:xfrm>
              <a:off x="3841487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9/28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9"/>
            <p:cNvSpPr txBox="1"/>
            <p:nvPr/>
          </p:nvSpPr>
          <p:spPr>
            <a:xfrm>
              <a:off x="1211231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9/24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9"/>
            <p:cNvSpPr txBox="1"/>
            <p:nvPr/>
          </p:nvSpPr>
          <p:spPr>
            <a:xfrm>
              <a:off x="1863056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9/25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9"/>
            <p:cNvSpPr txBox="1"/>
            <p:nvPr/>
          </p:nvSpPr>
          <p:spPr>
            <a:xfrm>
              <a:off x="2526362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9/26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9"/>
            <p:cNvSpPr txBox="1"/>
            <p:nvPr/>
          </p:nvSpPr>
          <p:spPr>
            <a:xfrm>
              <a:off x="3189662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9/27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9"/>
            <p:cNvSpPr txBox="1"/>
            <p:nvPr/>
          </p:nvSpPr>
          <p:spPr>
            <a:xfrm>
              <a:off x="3841487" y="3605031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9/28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9"/>
            <p:cNvSpPr txBox="1"/>
            <p:nvPr/>
          </p:nvSpPr>
          <p:spPr>
            <a:xfrm>
              <a:off x="682600" y="2385926"/>
              <a:ext cx="327300" cy="119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91425" lIns="91425" spcFirstLastPara="1" rIns="0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15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05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00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Basin-Scale JEDI-based HAFS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Proposed Framework: Automated Tuning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pic>
        <p:nvPicPr>
          <p:cNvPr id="505" name="Google Shape;505;p40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06" name="Google Shape;506;p40"/>
          <p:cNvGrpSpPr/>
          <p:nvPr/>
        </p:nvGrpSpPr>
        <p:grpSpPr>
          <a:xfrm>
            <a:off x="548523" y="1878807"/>
            <a:ext cx="8014200" cy="2547091"/>
            <a:chOff x="682600" y="2146959"/>
            <a:chExt cx="8014200" cy="2547091"/>
          </a:xfrm>
        </p:grpSpPr>
        <p:pic>
          <p:nvPicPr>
            <p:cNvPr id="507" name="Google Shape;507;p40"/>
            <p:cNvPicPr preferRelativeResize="0"/>
            <p:nvPr/>
          </p:nvPicPr>
          <p:blipFill rotWithShape="1">
            <a:blip r:embed="rId4">
              <a:alphaModFix/>
            </a:blip>
            <a:srcRect b="50584" l="0" r="0" t="10579"/>
            <a:stretch/>
          </p:blipFill>
          <p:spPr>
            <a:xfrm>
              <a:off x="759150" y="2418412"/>
              <a:ext cx="3948075" cy="1198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08" name="Google Shape;508;p40"/>
            <p:cNvSpPr txBox="1"/>
            <p:nvPr/>
          </p:nvSpPr>
          <p:spPr>
            <a:xfrm>
              <a:off x="2560275" y="2629187"/>
              <a:ext cx="729000" cy="2295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4570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38761D"/>
                  </a:solidFill>
                  <a:latin typeface="Calibri"/>
                  <a:ea typeface="Calibri"/>
                  <a:cs typeface="Calibri"/>
                  <a:sym typeface="Calibri"/>
                </a:rPr>
                <a:t>RI begins</a:t>
              </a:r>
              <a:endParaRPr>
                <a:solidFill>
                  <a:srgbClr val="38761D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09" name="Google Shape;509;p40"/>
            <p:cNvCxnSpPr/>
            <p:nvPr/>
          </p:nvCxnSpPr>
          <p:spPr>
            <a:xfrm flipH="1">
              <a:off x="4183325" y="3076925"/>
              <a:ext cx="1189800" cy="1115100"/>
            </a:xfrm>
            <a:prstGeom prst="straightConnector1">
              <a:avLst/>
            </a:prstGeom>
            <a:noFill/>
            <a:ln cap="flat" cmpd="sng" w="28575">
              <a:solidFill>
                <a:srgbClr val="323C46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sp>
          <p:nvSpPr>
            <p:cNvPr id="510" name="Google Shape;510;p40"/>
            <p:cNvSpPr txBox="1"/>
            <p:nvPr/>
          </p:nvSpPr>
          <p:spPr>
            <a:xfrm>
              <a:off x="5200900" y="2502775"/>
              <a:ext cx="3495900" cy="10278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Optimality can only be maintained by </a:t>
              </a:r>
              <a:r>
                <a:rPr b="1"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doubling observation error</a:t>
              </a: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during &amp; after RI</a:t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40"/>
            <p:cNvSpPr txBox="1"/>
            <p:nvPr/>
          </p:nvSpPr>
          <p:spPr>
            <a:xfrm>
              <a:off x="1044775" y="4345575"/>
              <a:ext cx="3306600" cy="14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40"/>
            <p:cNvSpPr txBox="1"/>
            <p:nvPr/>
          </p:nvSpPr>
          <p:spPr>
            <a:xfrm>
              <a:off x="1211231" y="4518850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9/24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40"/>
            <p:cNvSpPr txBox="1"/>
            <p:nvPr/>
          </p:nvSpPr>
          <p:spPr>
            <a:xfrm>
              <a:off x="1863056" y="4518850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9/25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40"/>
            <p:cNvSpPr txBox="1"/>
            <p:nvPr/>
          </p:nvSpPr>
          <p:spPr>
            <a:xfrm>
              <a:off x="1004581" y="2146959"/>
              <a:ext cx="3495900" cy="22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HDOB Wind Innovations in H. Ian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40"/>
            <p:cNvSpPr txBox="1"/>
            <p:nvPr/>
          </p:nvSpPr>
          <p:spPr>
            <a:xfrm>
              <a:off x="2526362" y="4518850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9/26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40"/>
            <p:cNvSpPr txBox="1"/>
            <p:nvPr/>
          </p:nvSpPr>
          <p:spPr>
            <a:xfrm>
              <a:off x="3189662" y="4518850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9/27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40"/>
            <p:cNvSpPr txBox="1"/>
            <p:nvPr/>
          </p:nvSpPr>
          <p:spPr>
            <a:xfrm>
              <a:off x="3841487" y="4518850"/>
              <a:ext cx="327300" cy="17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9/28</a:t>
              </a:r>
              <a:endParaRPr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8" name="Google Shape;518;p40"/>
            <p:cNvGrpSpPr/>
            <p:nvPr/>
          </p:nvGrpSpPr>
          <p:grpSpPr>
            <a:xfrm>
              <a:off x="1035650" y="4003404"/>
              <a:ext cx="3475500" cy="478800"/>
              <a:chOff x="1035650" y="4133950"/>
              <a:chExt cx="3475500" cy="478800"/>
            </a:xfrm>
          </p:grpSpPr>
          <p:sp>
            <p:nvSpPr>
              <p:cNvPr id="519" name="Google Shape;519;p40"/>
              <p:cNvSpPr/>
              <p:nvPr/>
            </p:nvSpPr>
            <p:spPr>
              <a:xfrm>
                <a:off x="1035650" y="4133950"/>
                <a:ext cx="3475500" cy="478800"/>
              </a:xfrm>
              <a:prstGeom prst="rect">
                <a:avLst/>
              </a:prstGeom>
              <a:noFill/>
              <a:ln cap="flat" cmpd="sng" w="9525">
                <a:solidFill>
                  <a:srgbClr val="323C4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20" name="Google Shape;520;p40"/>
              <p:cNvCxnSpPr>
                <a:stCxn id="519" idx="1"/>
                <a:endCxn id="519" idx="3"/>
              </p:cNvCxnSpPr>
              <p:nvPr/>
            </p:nvCxnSpPr>
            <p:spPr>
              <a:xfrm>
                <a:off x="1035650" y="4373350"/>
                <a:ext cx="3475500" cy="0"/>
              </a:xfrm>
              <a:prstGeom prst="straightConnector1">
                <a:avLst/>
              </a:prstGeom>
              <a:noFill/>
              <a:ln cap="flat" cmpd="sng" w="9525">
                <a:solidFill>
                  <a:srgbClr val="323C46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cxnSp>
          <p:sp>
            <p:nvSpPr>
              <p:cNvPr id="521" name="Google Shape;521;p40"/>
              <p:cNvSpPr/>
              <p:nvPr/>
            </p:nvSpPr>
            <p:spPr>
              <a:xfrm>
                <a:off x="1203975" y="4226150"/>
                <a:ext cx="3146825" cy="356075"/>
              </a:xfrm>
              <a:custGeom>
                <a:rect b="b" l="l" r="r" t="t"/>
                <a:pathLst>
                  <a:path extrusionOk="0" h="14243" w="125873">
                    <a:moveTo>
                      <a:pt x="0" y="11395"/>
                    </a:moveTo>
                    <a:lnTo>
                      <a:pt x="6409" y="14243"/>
                    </a:lnTo>
                    <a:lnTo>
                      <a:pt x="13531" y="10861"/>
                    </a:lnTo>
                    <a:lnTo>
                      <a:pt x="19762" y="0"/>
                    </a:lnTo>
                    <a:lnTo>
                      <a:pt x="26350" y="7834"/>
                    </a:lnTo>
                    <a:lnTo>
                      <a:pt x="33471" y="5520"/>
                    </a:lnTo>
                    <a:lnTo>
                      <a:pt x="39702" y="1603"/>
                    </a:lnTo>
                    <a:lnTo>
                      <a:pt x="46290" y="2137"/>
                    </a:lnTo>
                    <a:lnTo>
                      <a:pt x="53055" y="6944"/>
                    </a:lnTo>
                    <a:lnTo>
                      <a:pt x="59287" y="2493"/>
                    </a:lnTo>
                    <a:lnTo>
                      <a:pt x="66408" y="7834"/>
                    </a:lnTo>
                    <a:lnTo>
                      <a:pt x="72995" y="7300"/>
                    </a:lnTo>
                    <a:lnTo>
                      <a:pt x="80117" y="7300"/>
                    </a:lnTo>
                    <a:lnTo>
                      <a:pt x="85992" y="7122"/>
                    </a:lnTo>
                    <a:lnTo>
                      <a:pt x="92580" y="6766"/>
                    </a:lnTo>
                    <a:lnTo>
                      <a:pt x="99345" y="4273"/>
                    </a:lnTo>
                    <a:lnTo>
                      <a:pt x="105932" y="8368"/>
                    </a:lnTo>
                    <a:lnTo>
                      <a:pt x="112164" y="1603"/>
                    </a:lnTo>
                    <a:lnTo>
                      <a:pt x="118929" y="8368"/>
                    </a:lnTo>
                    <a:lnTo>
                      <a:pt x="125873" y="5342"/>
                    </a:lnTo>
                  </a:path>
                </a:pathLst>
              </a:custGeom>
              <a:noFill/>
              <a:ln cap="flat" cmpd="sng" w="19050">
                <a:solidFill>
                  <a:srgbClr val="FF00FF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sp>
          <p:nvSpPr>
            <p:cNvPr id="522" name="Google Shape;522;p40"/>
            <p:cNvSpPr txBox="1"/>
            <p:nvPr/>
          </p:nvSpPr>
          <p:spPr>
            <a:xfrm>
              <a:off x="1051565" y="3739083"/>
              <a:ext cx="3495900" cy="22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Actual/Optimal Spread</a:t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40"/>
            <p:cNvSpPr txBox="1"/>
            <p:nvPr/>
          </p:nvSpPr>
          <p:spPr>
            <a:xfrm>
              <a:off x="818083" y="3846738"/>
              <a:ext cx="234900" cy="74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40"/>
            <p:cNvSpPr txBox="1"/>
            <p:nvPr/>
          </p:nvSpPr>
          <p:spPr>
            <a:xfrm>
              <a:off x="682600" y="2385926"/>
              <a:ext cx="327300" cy="1198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91425" lIns="91425" spcFirstLastPara="1" rIns="0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15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10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05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00</a:t>
              </a:r>
              <a:endParaRPr sz="1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4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HAFS/JEDI Transition</a:t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550"/>
              <a:t>Big-Picture Overview</a:t>
            </a:r>
            <a:endParaRPr sz="1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82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530" name="Google Shape;530;p41"/>
          <p:cNvSpPr/>
          <p:nvPr/>
        </p:nvSpPr>
        <p:spPr>
          <a:xfrm>
            <a:off x="755525" y="1464799"/>
            <a:ext cx="1494000" cy="97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1"/>
          <p:cNvSpPr/>
          <p:nvPr/>
        </p:nvSpPr>
        <p:spPr>
          <a:xfrm>
            <a:off x="3532076" y="1537075"/>
            <a:ext cx="147900" cy="343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2" name="Google Shape;532;p41" title="clipart1926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8331" y="323523"/>
            <a:ext cx="685801" cy="715617"/>
          </a:xfrm>
          <a:prstGeom prst="rect">
            <a:avLst/>
          </a:prstGeom>
          <a:noFill/>
          <a:ln>
            <a:noFill/>
          </a:ln>
        </p:spPr>
      </p:pic>
      <p:sp>
        <p:nvSpPr>
          <p:cNvPr id="533" name="Google Shape;533;p41"/>
          <p:cNvSpPr txBox="1"/>
          <p:nvPr/>
        </p:nvSpPr>
        <p:spPr>
          <a:xfrm>
            <a:off x="4270778" y="1092632"/>
            <a:ext cx="4784100" cy="36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en" sz="1300" u="sng">
                <a:solidFill>
                  <a:srgbClr val="000000"/>
                </a:solidFill>
              </a:rPr>
              <a:t>Tested JEDI functions with HAFS model interface:</a:t>
            </a:r>
            <a:r>
              <a:rPr lang="en" sz="1300">
                <a:solidFill>
                  <a:srgbClr val="000000"/>
                </a:solidFill>
              </a:rPr>
              <a:t> </a:t>
            </a:r>
            <a:endParaRPr sz="1300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</a:pPr>
            <a:r>
              <a:rPr lang="en" sz="1300">
                <a:solidFill>
                  <a:srgbClr val="000000"/>
                </a:solidFill>
              </a:rPr>
              <a:t>BUMP, 3DEnVar, 4DEnVar, FGAT, GETKF</a:t>
            </a:r>
            <a:endParaRPr sz="13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en" sz="1300" u="sng">
                <a:solidFill>
                  <a:srgbClr val="000000"/>
                </a:solidFill>
              </a:rPr>
              <a:t>Observation Operator Validation:            	</a:t>
            </a:r>
            <a:r>
              <a:rPr lang="en" sz="1300">
                <a:solidFill>
                  <a:srgbClr val="000000"/>
                </a:solidFill>
              </a:rPr>
              <a:t> 	</a:t>
            </a:r>
            <a:endParaRPr sz="1300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</a:pPr>
            <a:r>
              <a:rPr lang="en" sz="1300">
                <a:solidFill>
                  <a:srgbClr val="000000"/>
                </a:solidFill>
              </a:rPr>
              <a:t>SATWND, SFCSHP, SURFACE, SONDE, MSONET, Dropsonde, VADWND, HDOB, GPSRO;</a:t>
            </a:r>
            <a:endParaRPr sz="1300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</a:pPr>
            <a:r>
              <a:rPr lang="en" sz="1300">
                <a:solidFill>
                  <a:srgbClr val="000000"/>
                </a:solidFill>
              </a:rPr>
              <a:t>ATMS, </a:t>
            </a:r>
            <a:r>
              <a:rPr lang="en" sz="1300">
                <a:solidFill>
                  <a:srgbClr val="980000"/>
                </a:solidFill>
              </a:rPr>
              <a:t>MHS</a:t>
            </a:r>
            <a:r>
              <a:rPr lang="en" sz="1300">
                <a:solidFill>
                  <a:srgbClr val="000000"/>
                </a:solidFill>
              </a:rPr>
              <a:t>, AMSUA, CRIS, IASI, SSMIS, ABI;</a:t>
            </a:r>
            <a:endParaRPr sz="1300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</a:pPr>
            <a:r>
              <a:rPr lang="en" sz="1300">
                <a:solidFill>
                  <a:srgbClr val="980000"/>
                </a:solidFill>
              </a:rPr>
              <a:t>NEXRAD</a:t>
            </a:r>
            <a:r>
              <a:rPr lang="en" sz="1300">
                <a:solidFill>
                  <a:srgbClr val="000000"/>
                </a:solidFill>
              </a:rPr>
              <a:t>, TDR</a:t>
            </a:r>
            <a:endParaRPr sz="1300">
              <a:solidFill>
                <a:srgbClr val="000000"/>
              </a:solidFill>
            </a:endParaRPr>
          </a:p>
          <a:p>
            <a:pPr indent="-31115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en" sz="1300" u="sng">
                <a:solidFill>
                  <a:srgbClr val="000000"/>
                </a:solidFill>
              </a:rPr>
              <a:t>Background Covariance options:</a:t>
            </a:r>
            <a:endParaRPr b="1" sz="1300" u="sng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</a:pPr>
            <a:r>
              <a:rPr lang="en" sz="1300">
                <a:solidFill>
                  <a:srgbClr val="000000"/>
                </a:solidFill>
              </a:rPr>
              <a:t>40 members HAFS cold-started ensemble</a:t>
            </a:r>
            <a:endParaRPr sz="1300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○"/>
            </a:pPr>
            <a:r>
              <a:rPr lang="en" sz="1300">
                <a:solidFill>
                  <a:srgbClr val="000000"/>
                </a:solidFill>
              </a:rPr>
              <a:t>80 members GDAS ensemble</a:t>
            </a:r>
            <a:endParaRPr sz="1300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300"/>
              <a:buChar char="○"/>
            </a:pPr>
            <a:r>
              <a:rPr lang="en" sz="1300">
                <a:solidFill>
                  <a:srgbClr val="990000"/>
                </a:solidFill>
              </a:rPr>
              <a:t>40 members self-cycled HAFS ensemble</a:t>
            </a:r>
            <a:endParaRPr sz="1300">
              <a:solidFill>
                <a:srgbClr val="990000"/>
              </a:solidFill>
            </a:endParaRPr>
          </a:p>
          <a:p>
            <a:pPr indent="-311150" lvl="0" marL="457200" rtl="0" algn="l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b="1" lang="en" sz="1300" u="sng">
                <a:solidFill>
                  <a:srgbClr val="000000"/>
                </a:solidFill>
              </a:rPr>
              <a:t>Localization options:</a:t>
            </a:r>
            <a:endParaRPr b="1" sz="1300" u="sng">
              <a:solidFill>
                <a:srgbClr val="000000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500"/>
              </a:spcAft>
              <a:buClr>
                <a:srgbClr val="CCCCCC"/>
              </a:buClr>
              <a:buSzPts val="1300"/>
              <a:buChar char="○"/>
            </a:pPr>
            <a:r>
              <a:rPr lang="en" sz="1300">
                <a:solidFill>
                  <a:srgbClr val="CCCCCC"/>
                </a:solidFill>
              </a:rPr>
              <a:t>Scale-dependent Localization</a:t>
            </a:r>
            <a:endParaRPr sz="1300">
              <a:solidFill>
                <a:srgbClr val="CCCCCC"/>
              </a:solidFill>
            </a:endParaRPr>
          </a:p>
        </p:txBody>
      </p:sp>
      <p:pic>
        <p:nvPicPr>
          <p:cNvPr id="534" name="Google Shape;534;p41"/>
          <p:cNvPicPr preferRelativeResize="0"/>
          <p:nvPr/>
        </p:nvPicPr>
        <p:blipFill rotWithShape="1">
          <a:blip r:embed="rId4">
            <a:alphaModFix/>
          </a:blip>
          <a:srcRect b="0" l="0" r="0" t="4571"/>
          <a:stretch/>
        </p:blipFill>
        <p:spPr>
          <a:xfrm>
            <a:off x="551147" y="1280320"/>
            <a:ext cx="3548475" cy="309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Outline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644225" y="3790919"/>
            <a:ext cx="3000000" cy="48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Hurricane DA Tree</a:t>
            </a:r>
            <a:endParaRPr sz="1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ake it green" id="135" name="Google Shape;13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8812" y="1377284"/>
            <a:ext cx="426350" cy="426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 txBox="1"/>
          <p:nvPr/>
        </p:nvSpPr>
        <p:spPr>
          <a:xfrm>
            <a:off x="1407000" y="1319872"/>
            <a:ext cx="7111800" cy="23295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Ground</a:t>
            </a: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Namelist-controlled optimization/tuning</a:t>
            </a:r>
            <a:endParaRPr sz="2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Low-hanging</a:t>
            </a: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Using 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high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-RL obs. currently sent to NCEP</a:t>
            </a:r>
            <a:endParaRPr sz="2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Middle</a:t>
            </a: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Exploring lower-RL obs. 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n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ot sent to NCEP </a:t>
            </a:r>
            <a:endParaRPr sz="20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Difficult: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Significant new framework developments</a:t>
            </a:r>
            <a:endParaRPr sz="20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 </a:t>
            </a:r>
            <a:endParaRPr b="1" sz="1000" u="sng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0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 u="sng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ake it Yellow" id="137" name="Google Shape;13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8812" y="1900598"/>
            <a:ext cx="426350" cy="426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ke this the color orange" id="138" name="Google Shape;13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8812" y="2435426"/>
            <a:ext cx="429768" cy="429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6" title="clipart1926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78812" y="2979427"/>
            <a:ext cx="411480" cy="4297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7"/>
          <p:cNvSpPr txBox="1"/>
          <p:nvPr/>
        </p:nvSpPr>
        <p:spPr>
          <a:xfrm>
            <a:off x="712375" y="1928350"/>
            <a:ext cx="7527000" cy="1194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1: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ASCAT Optimization</a:t>
            </a:r>
            <a:endParaRPr sz="2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2: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Scale-Dependent Localization (SDL) </a:t>
            </a:r>
            <a:endParaRPr b="1" sz="1000" u="sng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0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 u="sng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4067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ake it green" id="145" name="Google Shape;14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429" y="338428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17"/>
          <p:cNvSpPr txBox="1"/>
          <p:nvPr/>
        </p:nvSpPr>
        <p:spPr>
          <a:xfrm>
            <a:off x="1360349" y="1154012"/>
            <a:ext cx="64233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BLUF: Lo</a:t>
            </a: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w-cost gains still possible</a:t>
            </a:r>
            <a:endParaRPr i="1" sz="24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7" name="Google Shape;147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Ground Fruit: DA System Tuning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ASCAT Optimization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/>
              <a:t>Increase Obserr from 1.5 → 2.0 m/s</a:t>
            </a:r>
            <a:endParaRPr sz="17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grpSp>
        <p:nvGrpSpPr>
          <p:cNvPr id="153" name="Google Shape;153;p18"/>
          <p:cNvGrpSpPr/>
          <p:nvPr/>
        </p:nvGrpSpPr>
        <p:grpSpPr>
          <a:xfrm>
            <a:off x="2816125" y="1420044"/>
            <a:ext cx="5744841" cy="2694987"/>
            <a:chOff x="2985584" y="1944711"/>
            <a:chExt cx="5744841" cy="2694987"/>
          </a:xfrm>
        </p:grpSpPr>
        <p:pic>
          <p:nvPicPr>
            <p:cNvPr id="154" name="Google Shape;154;p18"/>
            <p:cNvPicPr preferRelativeResize="0"/>
            <p:nvPr/>
          </p:nvPicPr>
          <p:blipFill rotWithShape="1">
            <a:blip r:embed="rId3">
              <a:alphaModFix/>
            </a:blip>
            <a:srcRect b="0" l="11171" r="6511" t="87011"/>
            <a:stretch/>
          </p:blipFill>
          <p:spPr>
            <a:xfrm>
              <a:off x="3993444" y="4243261"/>
              <a:ext cx="4140323" cy="39643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55" name="Google Shape;155;p18"/>
            <p:cNvGrpSpPr/>
            <p:nvPr/>
          </p:nvGrpSpPr>
          <p:grpSpPr>
            <a:xfrm>
              <a:off x="2985584" y="1944711"/>
              <a:ext cx="3625729" cy="2359326"/>
              <a:chOff x="1924012" y="1795833"/>
              <a:chExt cx="3472588" cy="2259674"/>
            </a:xfrm>
          </p:grpSpPr>
          <p:sp>
            <p:nvSpPr>
              <p:cNvPr id="156" name="Google Shape;156;p18"/>
              <p:cNvSpPr txBox="1"/>
              <p:nvPr/>
            </p:nvSpPr>
            <p:spPr>
              <a:xfrm>
                <a:off x="2927899" y="1795833"/>
                <a:ext cx="2468700" cy="174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419">
                    <a:latin typeface="Calibri"/>
                    <a:ea typeface="Calibri"/>
                    <a:cs typeface="Calibri"/>
                    <a:sym typeface="Calibri"/>
                  </a:rPr>
                  <a:t>Impact Scorecard</a:t>
                </a:r>
                <a:r>
                  <a:rPr b="1" lang="en" sz="1419">
                    <a:latin typeface="Calibri"/>
                    <a:ea typeface="Calibri"/>
                    <a:cs typeface="Calibri"/>
                    <a:sym typeface="Calibri"/>
                  </a:rPr>
                  <a:t> for TC Metrics </a:t>
                </a:r>
                <a:endParaRPr b="1" sz="1419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" name="Google Shape;157;p18"/>
              <p:cNvSpPr txBox="1"/>
              <p:nvPr/>
            </p:nvSpPr>
            <p:spPr>
              <a:xfrm>
                <a:off x="1924012" y="2616322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5450" lIns="95450" spcFirstLastPara="1" rIns="95450" wrap="square" tIns="9545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PMIN</a:t>
                </a:r>
                <a:endParaRPr sz="1084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" name="Google Shape;158;p18"/>
              <p:cNvSpPr txBox="1"/>
              <p:nvPr/>
            </p:nvSpPr>
            <p:spPr>
              <a:xfrm>
                <a:off x="1924012" y="1958065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5450" lIns="95450" spcFirstLastPara="1" rIns="95450" wrap="square" tIns="9545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TRACK</a:t>
                </a:r>
                <a:endParaRPr sz="1084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18"/>
              <p:cNvSpPr txBox="1"/>
              <p:nvPr/>
            </p:nvSpPr>
            <p:spPr>
              <a:xfrm>
                <a:off x="1924012" y="2287194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5450" lIns="95450" spcFirstLastPara="1" rIns="95450" wrap="square" tIns="9545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VMAX</a:t>
                </a:r>
                <a:endParaRPr sz="1084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" name="Google Shape;160;p18"/>
              <p:cNvSpPr txBox="1"/>
              <p:nvPr/>
            </p:nvSpPr>
            <p:spPr>
              <a:xfrm>
                <a:off x="1924012" y="2945450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5450" lIns="95450" spcFirstLastPara="1" rIns="95450" wrap="square" tIns="9545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R34</a:t>
                </a:r>
                <a:endParaRPr sz="1084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" name="Google Shape;161;p18"/>
              <p:cNvSpPr txBox="1"/>
              <p:nvPr/>
            </p:nvSpPr>
            <p:spPr>
              <a:xfrm>
                <a:off x="1924012" y="3274579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5450" lIns="95450" spcFirstLastPara="1" rIns="95450" wrap="square" tIns="9545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R50</a:t>
                </a:r>
                <a:endParaRPr sz="1084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p18"/>
              <p:cNvSpPr txBox="1"/>
              <p:nvPr/>
            </p:nvSpPr>
            <p:spPr>
              <a:xfrm>
                <a:off x="1924012" y="3603707"/>
                <a:ext cx="1032600" cy="45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5450" lIns="95450" spcFirstLastPara="1" rIns="95450" wrap="square" tIns="95450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293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R64</a:t>
                </a:r>
                <a:endParaRPr sz="1084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163" name="Google Shape;163;p1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037528" y="2163726"/>
              <a:ext cx="4111052" cy="20962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p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-5400000">
              <a:off x="7638388" y="2978367"/>
              <a:ext cx="1720875" cy="4632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5" name="Google Shape;165;p18"/>
          <p:cNvPicPr preferRelativeResize="0"/>
          <p:nvPr/>
        </p:nvPicPr>
        <p:blipFill rotWithShape="1">
          <a:blip r:embed="rId6">
            <a:alphaModFix/>
          </a:blip>
          <a:srcRect b="0" l="0" r="0" t="2296"/>
          <a:stretch/>
        </p:blipFill>
        <p:spPr>
          <a:xfrm>
            <a:off x="663561" y="1597100"/>
            <a:ext cx="2481650" cy="256197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/>
          <p:nvPr/>
        </p:nvSpPr>
        <p:spPr>
          <a:xfrm>
            <a:off x="794646" y="1435700"/>
            <a:ext cx="1006500" cy="65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 txBox="1"/>
          <p:nvPr/>
        </p:nvSpPr>
        <p:spPr>
          <a:xfrm>
            <a:off x="949033" y="1442335"/>
            <a:ext cx="2382000" cy="21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19">
                <a:latin typeface="Calibri"/>
                <a:ea typeface="Calibri"/>
                <a:cs typeface="Calibri"/>
                <a:sym typeface="Calibri"/>
              </a:rPr>
              <a:t>Impact on Intensity (VMAX) </a:t>
            </a:r>
            <a:endParaRPr b="1" sz="1419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ake it green" id="168" name="Google Shape;16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77429" y="338428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8"/>
          <p:cNvSpPr/>
          <p:nvPr/>
        </p:nvSpPr>
        <p:spPr>
          <a:xfrm>
            <a:off x="5448100" y="2019815"/>
            <a:ext cx="1122600" cy="13839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6516100" y="1659525"/>
            <a:ext cx="957900" cy="333600"/>
          </a:xfrm>
          <a:prstGeom prst="rect">
            <a:avLst/>
          </a:prstGeom>
          <a:noFill/>
          <a:ln cap="flat" cmpd="sng" w="762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Scale-Dependent Localization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72"/>
              <a:t>More Tuning Needed</a:t>
            </a:r>
            <a:endParaRPr sz="1772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pic>
        <p:nvPicPr>
          <p:cNvPr descr="Make it green" id="176" name="Google Shape;17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429" y="338428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9"/>
          <p:cNvSpPr/>
          <p:nvPr/>
        </p:nvSpPr>
        <p:spPr>
          <a:xfrm>
            <a:off x="423166" y="1428118"/>
            <a:ext cx="8217300" cy="2343300"/>
          </a:xfrm>
          <a:prstGeom prst="roundRect">
            <a:avLst>
              <a:gd fmla="val 16667" name="adj"/>
            </a:avLst>
          </a:prstGeom>
          <a:solidFill>
            <a:srgbClr val="CCF1FA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18440" lvl="0" marL="18288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aven Pro"/>
              <a:buChar char="●"/>
            </a:pPr>
            <a:r>
              <a:rPr lang="en" sz="2000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Hurricane evolution requires interaction between multiple scales.</a:t>
            </a:r>
            <a:endParaRPr sz="2000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18440" lvl="0" marL="18288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aven Pro"/>
              <a:buChar char="●"/>
            </a:pPr>
            <a:r>
              <a:rPr lang="en" sz="2000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Scale-dependent localization (SDL) decomposes the background ensemble into different scales and assigns a distinct </a:t>
            </a:r>
            <a:r>
              <a:rPr lang="en" sz="2000">
                <a:latin typeface="Maven Pro"/>
                <a:ea typeface="Maven Pro"/>
                <a:cs typeface="Maven Pro"/>
                <a:sym typeface="Maven Pro"/>
              </a:rPr>
              <a:t>radius of influence</a:t>
            </a:r>
            <a:r>
              <a:rPr lang="en" sz="2000">
                <a:solidFill>
                  <a:srgbClr val="000000"/>
                </a:solidFill>
                <a:latin typeface="Maven Pro"/>
                <a:ea typeface="Maven Pro"/>
                <a:cs typeface="Maven Pro"/>
                <a:sym typeface="Maven Pro"/>
              </a:rPr>
              <a:t> for each scale.</a:t>
            </a:r>
            <a:endParaRPr sz="2000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18440" lvl="0" marL="18288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Char char="●"/>
            </a:pPr>
            <a:r>
              <a:rPr lang="en" sz="2000">
                <a:latin typeface="Maven Pro"/>
                <a:ea typeface="Maven Pro"/>
                <a:cs typeface="Maven Pro"/>
                <a:sym typeface="Maven Pro"/>
              </a:rPr>
              <a:t>It</a:t>
            </a:r>
            <a:r>
              <a:rPr lang="en" sz="2000">
                <a:latin typeface="Maven Pro"/>
                <a:ea typeface="Maven Pro"/>
                <a:cs typeface="Maven Pro"/>
                <a:sym typeface="Maven Pro"/>
              </a:rPr>
              <a:t> can provide a superior analysis, but it requires careful </a:t>
            </a:r>
            <a:r>
              <a:rPr b="1" lang="en" sz="2000">
                <a:latin typeface="Maven Pro"/>
                <a:ea typeface="Maven Pro"/>
                <a:cs typeface="Maven Pro"/>
                <a:sym typeface="Maven Pro"/>
              </a:rPr>
              <a:t>tuning.</a:t>
            </a:r>
            <a:r>
              <a:rPr lang="en" sz="2000">
                <a:latin typeface="Maven Pro"/>
                <a:ea typeface="Maven Pro"/>
                <a:cs typeface="Maven Pro"/>
                <a:sym typeface="Maven Pro"/>
              </a:rPr>
              <a:t> </a:t>
            </a:r>
            <a:endParaRPr sz="2000">
              <a:solidFill>
                <a:srgbClr val="000000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1700">
              <a:solidFill>
                <a:srgbClr val="003087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0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Scale-Dependent Localization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72"/>
              <a:t>More Tuning Needed</a:t>
            </a:r>
            <a:endParaRPr sz="1772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sp>
        <p:nvSpPr>
          <p:cNvPr id="183" name="Google Shape;183;p20"/>
          <p:cNvSpPr txBox="1"/>
          <p:nvPr/>
        </p:nvSpPr>
        <p:spPr>
          <a:xfrm>
            <a:off x="796133" y="1457042"/>
            <a:ext cx="25146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Impacts on ALL Cycles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4" name="Google Shape;184;p20"/>
          <p:cNvGrpSpPr/>
          <p:nvPr/>
        </p:nvGrpSpPr>
        <p:grpSpPr>
          <a:xfrm>
            <a:off x="-38507" y="1626880"/>
            <a:ext cx="834651" cy="1353899"/>
            <a:chOff x="1924012" y="1958065"/>
            <a:chExt cx="1032600" cy="2097442"/>
          </a:xfrm>
        </p:grpSpPr>
        <p:sp>
          <p:nvSpPr>
            <p:cNvPr id="185" name="Google Shape;185;p20"/>
            <p:cNvSpPr txBox="1"/>
            <p:nvPr/>
          </p:nvSpPr>
          <p:spPr>
            <a:xfrm>
              <a:off x="1924012" y="2616322"/>
              <a:ext cx="1032600" cy="4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00" lIns="73900" spcFirstLastPara="1" rIns="73900" wrap="square" tIns="73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93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PMIN</a:t>
              </a:r>
              <a:endParaRPr sz="113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20"/>
            <p:cNvSpPr txBox="1"/>
            <p:nvPr/>
          </p:nvSpPr>
          <p:spPr>
            <a:xfrm>
              <a:off x="1924012" y="1958065"/>
              <a:ext cx="1032600" cy="4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00" lIns="73900" spcFirstLastPara="1" rIns="73900" wrap="square" tIns="73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93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TRACK</a:t>
              </a:r>
              <a:endParaRPr sz="113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87;p20"/>
            <p:cNvSpPr txBox="1"/>
            <p:nvPr/>
          </p:nvSpPr>
          <p:spPr>
            <a:xfrm>
              <a:off x="1924012" y="2287194"/>
              <a:ext cx="1032600" cy="4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00" lIns="73900" spcFirstLastPara="1" rIns="73900" wrap="square" tIns="73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93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VMAX</a:t>
              </a:r>
              <a:endParaRPr sz="113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88;p20"/>
            <p:cNvSpPr txBox="1"/>
            <p:nvPr/>
          </p:nvSpPr>
          <p:spPr>
            <a:xfrm>
              <a:off x="1924012" y="2945450"/>
              <a:ext cx="1032600" cy="4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00" lIns="73900" spcFirstLastPara="1" rIns="73900" wrap="square" tIns="73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93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R34</a:t>
              </a:r>
              <a:endParaRPr sz="113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20"/>
            <p:cNvSpPr txBox="1"/>
            <p:nvPr/>
          </p:nvSpPr>
          <p:spPr>
            <a:xfrm>
              <a:off x="1924012" y="3274579"/>
              <a:ext cx="1032600" cy="4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00" lIns="73900" spcFirstLastPara="1" rIns="73900" wrap="square" tIns="73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93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R50</a:t>
              </a:r>
              <a:endParaRPr sz="1131"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20"/>
            <p:cNvSpPr txBox="1"/>
            <p:nvPr/>
          </p:nvSpPr>
          <p:spPr>
            <a:xfrm>
              <a:off x="1924012" y="3603707"/>
              <a:ext cx="1032600" cy="45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3900" lIns="73900" spcFirstLastPara="1" rIns="73900" wrap="square" tIns="73900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93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R64</a:t>
              </a:r>
              <a:endParaRPr sz="1131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1" name="Google Shape;19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2230" y="1668215"/>
            <a:ext cx="2514601" cy="1266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174" y="1668283"/>
            <a:ext cx="2514601" cy="1266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99116" y="1668317"/>
            <a:ext cx="2514601" cy="1266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0"/>
          <p:cNvPicPr preferRelativeResize="0"/>
          <p:nvPr/>
        </p:nvPicPr>
        <p:blipFill rotWithShape="1">
          <a:blip r:embed="rId6">
            <a:alphaModFix/>
          </a:blip>
          <a:srcRect b="0" l="11171" r="6511" t="87011"/>
          <a:stretch/>
        </p:blipFill>
        <p:spPr>
          <a:xfrm>
            <a:off x="764156" y="2924758"/>
            <a:ext cx="2586749" cy="24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/>
          <p:cNvPicPr preferRelativeResize="0"/>
          <p:nvPr/>
        </p:nvPicPr>
        <p:blipFill rotWithShape="1">
          <a:blip r:embed="rId6">
            <a:alphaModFix/>
          </a:blip>
          <a:srcRect b="0" l="11171" r="6511" t="87011"/>
          <a:stretch/>
        </p:blipFill>
        <p:spPr>
          <a:xfrm>
            <a:off x="3575681" y="2924758"/>
            <a:ext cx="2586749" cy="247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0"/>
          <p:cNvPicPr preferRelativeResize="0"/>
          <p:nvPr/>
        </p:nvPicPr>
        <p:blipFill rotWithShape="1">
          <a:blip r:embed="rId6">
            <a:alphaModFix/>
          </a:blip>
          <a:srcRect b="0" l="11171" r="6511" t="87011"/>
          <a:stretch/>
        </p:blipFill>
        <p:spPr>
          <a:xfrm>
            <a:off x="6326421" y="2924758"/>
            <a:ext cx="2586749" cy="24769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0"/>
          <p:cNvSpPr txBox="1"/>
          <p:nvPr/>
        </p:nvSpPr>
        <p:spPr>
          <a:xfrm>
            <a:off x="933450" y="3643013"/>
            <a:ext cx="72771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Post-hoc assessment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reveals that impacts of SDL strongly </a:t>
            </a: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depend on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n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Tail-Doppler Radar (TDR)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availability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This was not known during the HAFSV2 implementation</a:t>
            </a: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!</a:t>
            </a:r>
            <a:endParaRPr i="1"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20"/>
          <p:cNvSpPr txBox="1"/>
          <p:nvPr/>
        </p:nvSpPr>
        <p:spPr>
          <a:xfrm>
            <a:off x="6379501" y="1457042"/>
            <a:ext cx="25146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Impacts on </a:t>
            </a:r>
            <a:r>
              <a:rPr b="1" lang="en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TDR</a:t>
            </a:r>
            <a:r>
              <a:rPr b="1" lang="en">
                <a:latin typeface="Calibri"/>
                <a:ea typeface="Calibri"/>
                <a:cs typeface="Calibri"/>
                <a:sym typeface="Calibri"/>
              </a:rPr>
              <a:t> Cycles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0"/>
          <p:cNvSpPr txBox="1"/>
          <p:nvPr/>
        </p:nvSpPr>
        <p:spPr>
          <a:xfrm>
            <a:off x="3599124" y="1457042"/>
            <a:ext cx="25146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Impacts on NOTDR Cycles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277050" y="3301450"/>
            <a:ext cx="1090200" cy="2934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ke it green" id="201" name="Google Shape;201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8077429" y="338428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0"/>
          <p:cNvSpPr/>
          <p:nvPr/>
        </p:nvSpPr>
        <p:spPr>
          <a:xfrm>
            <a:off x="4661525" y="1668325"/>
            <a:ext cx="1327200" cy="2064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3" name="Google Shape;203;p20"/>
          <p:cNvSpPr/>
          <p:nvPr/>
        </p:nvSpPr>
        <p:spPr>
          <a:xfrm>
            <a:off x="1873175" y="1677263"/>
            <a:ext cx="1327200" cy="206400"/>
          </a:xfrm>
          <a:prstGeom prst="rect">
            <a:avLst/>
          </a:prstGeom>
          <a:noFill/>
          <a:ln cap="flat" cmpd="sng" w="38100">
            <a:solidFill>
              <a:srgbClr val="6AA84F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 dir="384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Scale-Dependent Localization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72"/>
              <a:t>More Tuning Needed</a:t>
            </a:r>
            <a:endParaRPr sz="1772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graphicFrame>
        <p:nvGraphicFramePr>
          <p:cNvPr id="209" name="Google Shape;209;p21"/>
          <p:cNvGraphicFramePr/>
          <p:nvPr/>
        </p:nvGraphicFramePr>
        <p:xfrm>
          <a:off x="1048097" y="1571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{853A1456-85FC-4403-AF99-80B65B21DB9E}</a:tableStyleId>
              </a:tblPr>
              <a:tblGrid>
                <a:gridCol w="410100"/>
                <a:gridCol w="682925"/>
                <a:gridCol w="382850"/>
                <a:gridCol w="617625"/>
              </a:tblGrid>
              <a:tr h="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Yr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NATL TCs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Cycles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Incl. Cycles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</a:tr>
              <a:tr h="5400">
                <a:tc vMerge="1"/>
                <a:tc vMerge="1"/>
                <a:tc vMerge="1"/>
                <a:tc vMerge="1"/>
              </a:tr>
              <a:tr h="270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2022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07L (Fiona)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39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12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09L (Ian)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31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9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rowSpan="3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2023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08L (Franklin)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49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10L (Idalia)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20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13L (Lee)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43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43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rowSpan="5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2024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02L (Beryl)</a:t>
                      </a:r>
                      <a:endParaRPr sz="750"/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43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43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04L (Debby)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24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05L (Ernesto)</a:t>
                      </a:r>
                      <a:endParaRPr sz="750"/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32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25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14L (Milton)</a:t>
                      </a:r>
                      <a:endParaRPr sz="750"/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21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18L (Rafael)</a:t>
                      </a:r>
                      <a:endParaRPr sz="750"/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24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12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row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2025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08L (Humberto)</a:t>
                      </a:r>
                      <a:endParaRPr sz="750"/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28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13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27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13L (Melissa)</a:t>
                      </a:r>
                      <a:endParaRPr sz="750"/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42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50"/>
                        <a:t>22</a:t>
                      </a:r>
                      <a:endParaRPr sz="750"/>
                    </a:p>
                  </a:txBody>
                  <a:tcPr marT="0" marB="0" marR="0" marL="0" anchor="ctr">
                    <a:lnL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4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4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Years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12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TCs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396 Cycles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221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750">
                          <a:solidFill>
                            <a:srgbClr val="FFFFFF"/>
                          </a:solidFill>
                        </a:rPr>
                        <a:t>Cycles</a:t>
                      </a:r>
                      <a:endParaRPr b="1" sz="750">
                        <a:solidFill>
                          <a:srgbClr val="FFFFFF"/>
                        </a:solidFill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0000"/>
                    </a:solidFill>
                  </a:tcPr>
                </a:tc>
              </a:tr>
            </a:tbl>
          </a:graphicData>
        </a:graphic>
      </p:graphicFrame>
      <p:pic>
        <p:nvPicPr>
          <p:cNvPr id="210" name="Google Shape;2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1714" y="1449659"/>
            <a:ext cx="2285999" cy="23865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11592" y="1449659"/>
            <a:ext cx="2285999" cy="2414669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1"/>
          <p:cNvSpPr txBox="1"/>
          <p:nvPr/>
        </p:nvSpPr>
        <p:spPr>
          <a:xfrm>
            <a:off x="3674301" y="1344638"/>
            <a:ext cx="1635300" cy="22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Impact on TRACK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1"/>
          <p:cNvSpPr txBox="1"/>
          <p:nvPr/>
        </p:nvSpPr>
        <p:spPr>
          <a:xfrm>
            <a:off x="6165665" y="1344638"/>
            <a:ext cx="1635300" cy="22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Impact on </a:t>
            </a:r>
            <a:r>
              <a:rPr b="1" lang="en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VMAX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1"/>
          <p:cNvSpPr txBox="1"/>
          <p:nvPr/>
        </p:nvSpPr>
        <p:spPr>
          <a:xfrm>
            <a:off x="3923045" y="2743944"/>
            <a:ext cx="1395300" cy="125400"/>
          </a:xfrm>
          <a:prstGeom prst="rect">
            <a:avLst/>
          </a:prstGeom>
          <a:solidFill>
            <a:srgbClr val="FFFFFF"/>
          </a:solidFill>
          <a:ln cap="flat" cmpd="sng" w="86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77">
                <a:solidFill>
                  <a:srgbClr val="595959"/>
                </a:solidFill>
              </a:rPr>
              <a:t>-4% on average; up to -10%!</a:t>
            </a:r>
            <a:endParaRPr b="1" sz="777">
              <a:solidFill>
                <a:srgbClr val="595959"/>
              </a:solidFill>
            </a:endParaRPr>
          </a:p>
        </p:txBody>
      </p:sp>
      <p:sp>
        <p:nvSpPr>
          <p:cNvPr id="215" name="Google Shape;215;p21"/>
          <p:cNvSpPr txBox="1"/>
          <p:nvPr/>
        </p:nvSpPr>
        <p:spPr>
          <a:xfrm>
            <a:off x="6419856" y="2738156"/>
            <a:ext cx="1395300" cy="125100"/>
          </a:xfrm>
          <a:prstGeom prst="rect">
            <a:avLst/>
          </a:prstGeom>
          <a:solidFill>
            <a:srgbClr val="FFFFFF"/>
          </a:solidFill>
          <a:ln cap="flat" cmpd="sng" w="86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77">
                <a:solidFill>
                  <a:srgbClr val="595959"/>
                </a:solidFill>
              </a:rPr>
              <a:t>-6% on average; up to 15%!</a:t>
            </a:r>
            <a:endParaRPr b="1" sz="777">
              <a:solidFill>
                <a:srgbClr val="595959"/>
              </a:solidFill>
            </a:endParaRPr>
          </a:p>
        </p:txBody>
      </p:sp>
      <p:sp>
        <p:nvSpPr>
          <p:cNvPr id="216" name="Google Shape;216;p21"/>
          <p:cNvSpPr txBox="1"/>
          <p:nvPr/>
        </p:nvSpPr>
        <p:spPr>
          <a:xfrm>
            <a:off x="241431" y="4008618"/>
            <a:ext cx="8636700" cy="4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SDL </a:t>
            </a:r>
            <a:r>
              <a:rPr i="1" lang="en" sz="1600">
                <a:latin typeface="Calibri"/>
                <a:ea typeface="Calibri"/>
                <a:cs typeface="Calibri"/>
                <a:sym typeface="Calibri"/>
              </a:rPr>
              <a:t>can</a:t>
            </a:r>
            <a:r>
              <a:rPr i="1" lang="en" sz="16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SERIOUSLY DEGRADE</a:t>
            </a: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HAFS-B forecasts </a:t>
            </a:r>
            <a:endParaRPr i="1"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when inner-core data is available </a:t>
            </a:r>
            <a:endParaRPr i="1" sz="16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Make it green" id="217" name="Google Shape;21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77429" y="338428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1"/>
          <p:cNvSpPr txBox="1"/>
          <p:nvPr/>
        </p:nvSpPr>
        <p:spPr>
          <a:xfrm>
            <a:off x="1052935" y="1355535"/>
            <a:ext cx="1635300" cy="22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Scope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2"/>
          <p:cNvSpPr txBox="1"/>
          <p:nvPr/>
        </p:nvSpPr>
        <p:spPr>
          <a:xfrm>
            <a:off x="776875" y="1919947"/>
            <a:ext cx="7147800" cy="12690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1: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Uncrewed Systems (UAS &amp; UMS) </a:t>
            </a:r>
            <a:endParaRPr sz="2000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 u="sng">
              <a:solidFill>
                <a:srgbClr val="43434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 u="sng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Example 2:</a:t>
            </a:r>
            <a:r>
              <a:rPr lang="en" sz="2000">
                <a:solidFill>
                  <a:srgbClr val="434343"/>
                </a:solidFill>
                <a:latin typeface="Maven Pro"/>
                <a:ea typeface="Maven Pro"/>
                <a:cs typeface="Maven Pro"/>
                <a:sym typeface="Maven Pro"/>
              </a:rPr>
              <a:t> Tail-Doppler Radar Superobs</a:t>
            </a:r>
            <a:endParaRPr b="1" sz="2000" u="sng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 u="sng">
              <a:solidFill>
                <a:srgbClr val="43434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6933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434343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2"/>
          <p:cNvSpPr txBox="1"/>
          <p:nvPr/>
        </p:nvSpPr>
        <p:spPr>
          <a:xfrm>
            <a:off x="769500" y="1126222"/>
            <a:ext cx="76050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BLUF: </a:t>
            </a:r>
            <a:r>
              <a:rPr i="1" lang="en" sz="24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Much can be still be gained from high-RL obs!</a:t>
            </a:r>
            <a:endParaRPr i="1" sz="24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5" name="Google Shape;225;p22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Low-Hanging Fruit: New (High-RL) Obs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</p:txBody>
      </p:sp>
      <p:pic>
        <p:nvPicPr>
          <p:cNvPr descr="Make it Yellow" id="226" name="Google Shape;2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425" y="338436"/>
            <a:ext cx="685800" cy="68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