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Nunito"/>
      <p:regular r:id="rId14"/>
      <p:bold r:id="rId15"/>
      <p:italic r:id="rId16"/>
      <p:boldItalic r:id="rId17"/>
    </p:embeddedFont>
    <p:embeddedFont>
      <p:font typeface="Maven Pro"/>
      <p:regular r:id="rId18"/>
      <p:bold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unito-bold.fntdata"/><Relationship Id="rId14" Type="http://schemas.openxmlformats.org/officeDocument/2006/relationships/font" Target="fonts/Nunito-regular.fntdata"/><Relationship Id="rId17" Type="http://schemas.openxmlformats.org/officeDocument/2006/relationships/font" Target="fonts/Nunito-boldItalic.fntdata"/><Relationship Id="rId16" Type="http://schemas.openxmlformats.org/officeDocument/2006/relationships/font" Target="fonts/Nunito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MavenPro-bold.fntdata"/><Relationship Id="rId6" Type="http://schemas.openxmlformats.org/officeDocument/2006/relationships/slide" Target="slides/slide1.xml"/><Relationship Id="rId18" Type="http://schemas.openxmlformats.org/officeDocument/2006/relationships/font" Target="fonts/MavenPr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01349756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g3f01349756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56b9c5a33_0_4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56b9c5a33_0_4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f56b9c5a33_0_6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f56b9c5a33_0_6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56b9c5a33_0_7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f56b9c5a33_0_7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Atm: CORe, land: offline forced with CORe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56b9c5a33_0_8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f56b9c5a33_0_8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Atm: CORe, land: offline forced with CORe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f4ebec8fc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f4ebec8fc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f4ebec8fc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f4ebec8fc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f5e1395de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f5e1395de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6350" y="3291650"/>
            <a:ext cx="1925852" cy="144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(g3f56ee98b29_7_0)">
  <p:cSld name="Title and body (g3f56ee98b29_7_0)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3" name="Google Shape;43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hyperlink" Target="https://github.com/ufs-community/ufs-weather-model/tree/develop/MOM6-interface" TargetMode="External"/><Relationship Id="rId5" Type="http://schemas.openxmlformats.org/officeDocument/2006/relationships/hyperlink" Target="https://github.com/ufs-community/ufs-weather-model/tree/develop/CMEPS-interface" TargetMode="External"/></Relationships>
</file>

<file path=ppt/slides/_rels/slide4.xml.rels><?xml version="1.0" encoding="UTF-8" standalone="yes"?><Relationships xmlns="http://schemas.openxmlformats.org/package/2006/relationships"><Relationship Id="rId10" Type="http://schemas.openxmlformats.org/officeDocument/2006/relationships/hyperlink" Target="https://repository.library.noaa.gov/view/noaa/68602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hyperlink" Target="https://doi.org/10.48670/moi-00165" TargetMode="External"/><Relationship Id="rId9" Type="http://schemas.openxmlformats.org/officeDocument/2006/relationships/image" Target="../media/image8.gif"/><Relationship Id="rId5" Type="http://schemas.openxmlformats.org/officeDocument/2006/relationships/hyperlink" Target="https://doi.org/10.48670/mds-00327" TargetMode="External"/><Relationship Id="rId6" Type="http://schemas.openxmlformats.org/officeDocument/2006/relationships/hyperlink" Target="https://data.marine.copernicus.eu/products" TargetMode="External"/><Relationship Id="rId7" Type="http://schemas.openxmlformats.org/officeDocument/2006/relationships/image" Target="../media/image5.gif"/><Relationship Id="rId8" Type="http://schemas.openxmlformats.org/officeDocument/2006/relationships/image" Target="../media/image10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1.gif"/><Relationship Id="rId5" Type="http://schemas.openxmlformats.org/officeDocument/2006/relationships/image" Target="../media/image9.gif"/><Relationship Id="rId6" Type="http://schemas.openxmlformats.org/officeDocument/2006/relationships/image" Target="../media/image13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gif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/>
          <p:nvPr>
            <p:ph type="ctrTitle"/>
          </p:nvPr>
        </p:nvSpPr>
        <p:spPr>
          <a:xfrm>
            <a:off x="557300" y="985175"/>
            <a:ext cx="79644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Application targeted configuration of the ocean component in the UFS framework towards seamless predictions.</a:t>
            </a:r>
            <a:endParaRPr sz="2400"/>
          </a:p>
        </p:txBody>
      </p:sp>
      <p:sp>
        <p:nvSpPr>
          <p:cNvPr id="90" name="Google Shape;90;p14"/>
          <p:cNvSpPr txBox="1"/>
          <p:nvPr>
            <p:ph idx="1" type="subTitle"/>
          </p:nvPr>
        </p:nvSpPr>
        <p:spPr>
          <a:xfrm>
            <a:off x="500150" y="3346450"/>
            <a:ext cx="6154800" cy="16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Presented by: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Santha Akella from the Modeling Division (MD), Office of Modeling and Development.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With </a:t>
            </a:r>
            <a:r>
              <a:rPr b="1" lang="en"/>
              <a:t>acknowledgments </a:t>
            </a:r>
            <a:r>
              <a:rPr lang="en"/>
              <a:t>to: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[Guidance]  </a:t>
            </a:r>
            <a:r>
              <a:rPr b="1" lang="en"/>
              <a:t>Fanglin Yang, Vijay Tallapragada</a:t>
            </a:r>
            <a:endParaRPr b="1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[Tech/science support] </a:t>
            </a:r>
            <a:r>
              <a:rPr b="1" lang="en"/>
              <a:t>Jiande Wang, Denise Worthen</a:t>
            </a:r>
            <a:endParaRPr b="1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[Discussions] </a:t>
            </a:r>
            <a:r>
              <a:rPr b="1" lang="en"/>
              <a:t>Neil Barton, Phil Pegion</a:t>
            </a:r>
            <a:endParaRPr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5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6" name="Google Shape;96;p1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97" name="Google Shape;97;p1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98" name="Google Shape;98;p1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99" name="Google Shape;99;p1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00" name="Google Shape;100;p1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this Talk about? (Background Info)</a:t>
            </a:r>
            <a:endParaRPr/>
          </a:p>
        </p:txBody>
      </p:sp>
      <p:sp>
        <p:nvSpPr>
          <p:cNvPr id="101" name="Google Shape;101;p15"/>
          <p:cNvSpPr txBox="1"/>
          <p:nvPr/>
        </p:nvSpPr>
        <p:spPr>
          <a:xfrm>
            <a:off x="762000" y="1238250"/>
            <a:ext cx="76200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30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rPr>
              <a:t>The Office of Modeling and Development (OMD) modeling suite includes following </a:t>
            </a:r>
            <a:r>
              <a:rPr b="1" lang="en" sz="130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rPr>
              <a:t>coupled models*</a:t>
            </a:r>
            <a:r>
              <a:rPr b="0" lang="en" sz="130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rPr>
              <a:t> with </a:t>
            </a:r>
            <a:r>
              <a:rPr b="1" lang="en" sz="130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rPr>
              <a:t>ocean and sea ice</a:t>
            </a:r>
            <a:r>
              <a:rPr b="0" lang="en" sz="130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endParaRPr b="0" sz="1300">
              <a:solidFill>
                <a:srgbClr val="33333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02" name="Google Shape;102;p15"/>
          <p:cNvGrpSpPr/>
          <p:nvPr/>
        </p:nvGrpSpPr>
        <p:grpSpPr>
          <a:xfrm>
            <a:off x="762000" y="1809750"/>
            <a:ext cx="7620150" cy="333375"/>
            <a:chOff x="762000" y="1809750"/>
            <a:chExt cx="7620150" cy="333375"/>
          </a:xfrm>
        </p:grpSpPr>
        <p:sp>
          <p:nvSpPr>
            <p:cNvPr id="103" name="Google Shape;103;p15"/>
            <p:cNvSpPr txBox="1"/>
            <p:nvPr/>
          </p:nvSpPr>
          <p:spPr>
            <a:xfrm>
              <a:off x="762000" y="1809750"/>
              <a:ext cx="30480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45FA6"/>
                  </a:solidFill>
                  <a:latin typeface="Maven Pro"/>
                  <a:ea typeface="Maven Pro"/>
                  <a:cs typeface="Maven Pro"/>
                  <a:sym typeface="Maven Pro"/>
                </a:rPr>
                <a:t>Coupled Model</a:t>
              </a:r>
              <a:endParaRPr b="1" sz="1200">
                <a:solidFill>
                  <a:srgbClr val="145FA6"/>
                </a:solidFill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104" name="Google Shape;104;p15"/>
            <p:cNvSpPr txBox="1"/>
            <p:nvPr/>
          </p:nvSpPr>
          <p:spPr>
            <a:xfrm>
              <a:off x="4095750" y="1809750"/>
              <a:ext cx="42864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45FA6"/>
                  </a:solidFill>
                  <a:latin typeface="Maven Pro"/>
                  <a:ea typeface="Maven Pro"/>
                  <a:cs typeface="Maven Pro"/>
                  <a:sym typeface="Maven Pro"/>
                </a:rPr>
                <a:t>Implementation Target</a:t>
              </a:r>
              <a:endParaRPr b="1" sz="1200">
                <a:solidFill>
                  <a:srgbClr val="145FA6"/>
                </a:solidFill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cxnSp>
          <p:nvCxnSpPr>
            <p:cNvPr id="105" name="Google Shape;105;p15"/>
            <p:cNvCxnSpPr/>
            <p:nvPr/>
          </p:nvCxnSpPr>
          <p:spPr>
            <a:xfrm>
              <a:off x="762000" y="2143125"/>
              <a:ext cx="7620000" cy="0"/>
            </a:xfrm>
            <a:prstGeom prst="straightConnector1">
              <a:avLst/>
            </a:prstGeom>
            <a:solidFill>
              <a:srgbClr val="FFFFFF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06" name="Google Shape;106;p15"/>
          <p:cNvGrpSpPr/>
          <p:nvPr/>
        </p:nvGrpSpPr>
        <p:grpSpPr>
          <a:xfrm>
            <a:off x="762000" y="2238375"/>
            <a:ext cx="7620150" cy="381000"/>
            <a:chOff x="762000" y="2238375"/>
            <a:chExt cx="7620150" cy="381000"/>
          </a:xfrm>
        </p:grpSpPr>
        <p:sp>
          <p:nvSpPr>
            <p:cNvPr id="107" name="Google Shape;107;p15"/>
            <p:cNvSpPr txBox="1"/>
            <p:nvPr/>
          </p:nvSpPr>
          <p:spPr>
            <a:xfrm>
              <a:off x="762000" y="2238375"/>
              <a:ext cx="30480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33333"/>
                  </a:solidFill>
                  <a:latin typeface="Nunito"/>
                  <a:ea typeface="Nunito"/>
                  <a:cs typeface="Nunito"/>
                  <a:sym typeface="Nunito"/>
                </a:rPr>
                <a:t>Global Forecast System (GFS)</a:t>
              </a:r>
              <a:endParaRPr b="1" sz="120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08" name="Google Shape;108;p15"/>
            <p:cNvSpPr txBox="1"/>
            <p:nvPr/>
          </p:nvSpPr>
          <p:spPr>
            <a:xfrm>
              <a:off x="4095750" y="2238375"/>
              <a:ext cx="42864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200">
                  <a:solidFill>
                    <a:srgbClr val="333333"/>
                  </a:solidFill>
                  <a:latin typeface="Nunito"/>
                  <a:ea typeface="Nunito"/>
                  <a:cs typeface="Nunito"/>
                  <a:sym typeface="Nunito"/>
                </a:rPr>
                <a:t>v17 implementation in </a:t>
              </a:r>
              <a:r>
                <a:rPr b="0" lang="en" sz="1200">
                  <a:solidFill>
                    <a:srgbClr val="333333"/>
                  </a:solidFill>
                  <a:latin typeface="Nunito"/>
                  <a:ea typeface="Nunito"/>
                  <a:cs typeface="Nunito"/>
                  <a:sym typeface="Nunito"/>
                </a:rPr>
                <a:t>FY2027</a:t>
              </a:r>
              <a:r>
                <a:rPr b="0" lang="en" sz="1200">
                  <a:solidFill>
                    <a:srgbClr val="333333"/>
                  </a:solidFill>
                  <a:latin typeface="Nunito"/>
                  <a:ea typeface="Nunito"/>
                  <a:cs typeface="Nunito"/>
                  <a:sym typeface="Nunito"/>
                </a:rPr>
                <a:t>.</a:t>
              </a:r>
              <a:endParaRPr b="0" sz="120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cxnSp>
          <p:nvCxnSpPr>
            <p:cNvPr id="109" name="Google Shape;109;p15"/>
            <p:cNvCxnSpPr/>
            <p:nvPr/>
          </p:nvCxnSpPr>
          <p:spPr>
            <a:xfrm>
              <a:off x="762000" y="2619375"/>
              <a:ext cx="76200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10" name="Google Shape;110;p15"/>
          <p:cNvGrpSpPr/>
          <p:nvPr/>
        </p:nvGrpSpPr>
        <p:grpSpPr>
          <a:xfrm>
            <a:off x="762000" y="2714625"/>
            <a:ext cx="7620150" cy="381000"/>
            <a:chOff x="762000" y="2714625"/>
            <a:chExt cx="7620150" cy="381000"/>
          </a:xfrm>
        </p:grpSpPr>
        <p:sp>
          <p:nvSpPr>
            <p:cNvPr id="111" name="Google Shape;111;p15"/>
            <p:cNvSpPr txBox="1"/>
            <p:nvPr/>
          </p:nvSpPr>
          <p:spPr>
            <a:xfrm>
              <a:off x="762000" y="2714625"/>
              <a:ext cx="30480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33333"/>
                  </a:solidFill>
                  <a:latin typeface="Nunito"/>
                  <a:ea typeface="Nunito"/>
                  <a:cs typeface="Nunito"/>
                  <a:sym typeface="Nunito"/>
                </a:rPr>
                <a:t>Seasonal Forecast System (SFS)</a:t>
              </a:r>
              <a:endParaRPr b="1" sz="120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12" name="Google Shape;112;p15"/>
            <p:cNvSpPr txBox="1"/>
            <p:nvPr/>
          </p:nvSpPr>
          <p:spPr>
            <a:xfrm>
              <a:off x="4095750" y="2714625"/>
              <a:ext cx="42864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200">
                  <a:solidFill>
                    <a:srgbClr val="333333"/>
                  </a:solidFill>
                  <a:latin typeface="Nunito"/>
                  <a:ea typeface="Nunito"/>
                  <a:cs typeface="Nunito"/>
                  <a:sym typeface="Nunito"/>
                </a:rPr>
                <a:t>v1 implementation in </a:t>
              </a:r>
              <a:r>
                <a:rPr b="0" lang="en" sz="1200">
                  <a:solidFill>
                    <a:srgbClr val="333333"/>
                  </a:solidFill>
                  <a:latin typeface="Nunito"/>
                  <a:ea typeface="Nunito"/>
                  <a:cs typeface="Nunito"/>
                  <a:sym typeface="Nunito"/>
                </a:rPr>
                <a:t>FY27</a:t>
              </a:r>
              <a:r>
                <a:rPr b="0" lang="en" sz="1200">
                  <a:solidFill>
                    <a:srgbClr val="333333"/>
                  </a:solidFill>
                  <a:latin typeface="Nunito"/>
                  <a:ea typeface="Nunito"/>
                  <a:cs typeface="Nunito"/>
                  <a:sym typeface="Nunito"/>
                </a:rPr>
                <a:t>- 28</a:t>
              </a:r>
              <a:r>
                <a:rPr b="0" lang="en" sz="1200">
                  <a:solidFill>
                    <a:srgbClr val="333333"/>
                  </a:solidFill>
                  <a:latin typeface="Nunito"/>
                  <a:ea typeface="Nunito"/>
                  <a:cs typeface="Nunito"/>
                  <a:sym typeface="Nunito"/>
                </a:rPr>
                <a:t>.</a:t>
              </a:r>
              <a:endParaRPr b="0" sz="120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cxnSp>
          <p:nvCxnSpPr>
            <p:cNvPr id="113" name="Google Shape;113;p15"/>
            <p:cNvCxnSpPr/>
            <p:nvPr/>
          </p:nvCxnSpPr>
          <p:spPr>
            <a:xfrm>
              <a:off x="762000" y="3095625"/>
              <a:ext cx="76200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14" name="Google Shape;114;p15"/>
          <p:cNvGrpSpPr/>
          <p:nvPr/>
        </p:nvGrpSpPr>
        <p:grpSpPr>
          <a:xfrm>
            <a:off x="762000" y="3190875"/>
            <a:ext cx="7620150" cy="381000"/>
            <a:chOff x="762000" y="3190875"/>
            <a:chExt cx="7620150" cy="381000"/>
          </a:xfrm>
        </p:grpSpPr>
        <p:sp>
          <p:nvSpPr>
            <p:cNvPr id="115" name="Google Shape;115;p15"/>
            <p:cNvSpPr txBox="1"/>
            <p:nvPr/>
          </p:nvSpPr>
          <p:spPr>
            <a:xfrm>
              <a:off x="762000" y="3190875"/>
              <a:ext cx="30480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20">
                  <a:solidFill>
                    <a:srgbClr val="333333"/>
                  </a:solidFill>
                  <a:latin typeface="Nunito"/>
                  <a:ea typeface="Nunito"/>
                  <a:cs typeface="Nunito"/>
                  <a:sym typeface="Nunito"/>
                </a:rPr>
                <a:t>Hurricane Analysis and Forecast System (HAFS)</a:t>
              </a:r>
              <a:endParaRPr b="1" sz="102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16" name="Google Shape;116;p15"/>
            <p:cNvSpPr txBox="1"/>
            <p:nvPr/>
          </p:nvSpPr>
          <p:spPr>
            <a:xfrm>
              <a:off x="4095750" y="3190875"/>
              <a:ext cx="42864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200">
                  <a:solidFill>
                    <a:srgbClr val="333333"/>
                  </a:solidFill>
                  <a:latin typeface="Nunito"/>
                  <a:ea typeface="Nunito"/>
                  <a:cs typeface="Nunito"/>
                  <a:sym typeface="Nunito"/>
                </a:rPr>
                <a:t>v2.2 implementation </a:t>
              </a:r>
              <a:r>
                <a:rPr lang="en" sz="1200">
                  <a:solidFill>
                    <a:srgbClr val="333333"/>
                  </a:solidFill>
                  <a:latin typeface="Nunito"/>
                  <a:ea typeface="Nunito"/>
                  <a:cs typeface="Nunito"/>
                  <a:sym typeface="Nunito"/>
                </a:rPr>
                <a:t>FY26.</a:t>
              </a:r>
              <a:endParaRPr b="0" sz="120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cxnSp>
          <p:nvCxnSpPr>
            <p:cNvPr id="117" name="Google Shape;117;p15"/>
            <p:cNvCxnSpPr/>
            <p:nvPr/>
          </p:nvCxnSpPr>
          <p:spPr>
            <a:xfrm>
              <a:off x="762000" y="3571875"/>
              <a:ext cx="76200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18" name="Google Shape;118;p15"/>
          <p:cNvGrpSpPr/>
          <p:nvPr/>
        </p:nvGrpSpPr>
        <p:grpSpPr>
          <a:xfrm>
            <a:off x="762000" y="3667125"/>
            <a:ext cx="7620150" cy="381000"/>
            <a:chOff x="762000" y="3667125"/>
            <a:chExt cx="7620150" cy="381000"/>
          </a:xfrm>
        </p:grpSpPr>
        <p:sp>
          <p:nvSpPr>
            <p:cNvPr id="119" name="Google Shape;119;p15"/>
            <p:cNvSpPr txBox="1"/>
            <p:nvPr/>
          </p:nvSpPr>
          <p:spPr>
            <a:xfrm>
              <a:off x="762000" y="3667125"/>
              <a:ext cx="30480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33333"/>
                  </a:solidFill>
                  <a:latin typeface="Nunito"/>
                  <a:ea typeface="Nunito"/>
                  <a:cs typeface="Nunito"/>
                  <a:sym typeface="Nunito"/>
                </a:rPr>
                <a:t>Global Ensemble Forecast System (GEFS)</a:t>
              </a:r>
              <a:endParaRPr b="1" sz="120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20" name="Google Shape;120;p15"/>
            <p:cNvSpPr txBox="1"/>
            <p:nvPr/>
          </p:nvSpPr>
          <p:spPr>
            <a:xfrm>
              <a:off x="4095750" y="3667125"/>
              <a:ext cx="42864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200">
                  <a:solidFill>
                    <a:srgbClr val="333333"/>
                  </a:solidFill>
                  <a:latin typeface="Nunito"/>
                  <a:ea typeface="Nunito"/>
                  <a:cs typeface="Nunito"/>
                  <a:sym typeface="Nunito"/>
                </a:rPr>
                <a:t>v13 implementation in TBD.</a:t>
              </a:r>
              <a:endParaRPr b="0" sz="120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cxnSp>
          <p:nvCxnSpPr>
            <p:cNvPr id="121" name="Google Shape;121;p15"/>
            <p:cNvCxnSpPr/>
            <p:nvPr/>
          </p:nvCxnSpPr>
          <p:spPr>
            <a:xfrm>
              <a:off x="762000" y="4048125"/>
              <a:ext cx="76200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22" name="Google Shape;122;p15"/>
          <p:cNvSpPr txBox="1"/>
          <p:nvPr/>
        </p:nvSpPr>
        <p:spPr>
          <a:xfrm>
            <a:off x="762000" y="4095750"/>
            <a:ext cx="5715000" cy="523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20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rPr>
              <a:t>Here, I will focus on the </a:t>
            </a:r>
            <a:r>
              <a:rPr b="1" lang="en" sz="1200">
                <a:solidFill>
                  <a:srgbClr val="145FA6"/>
                </a:solidFill>
                <a:latin typeface="Nunito"/>
                <a:ea typeface="Nunito"/>
                <a:cs typeface="Nunito"/>
                <a:sym typeface="Nunito"/>
              </a:rPr>
              <a:t>GFS </a:t>
            </a:r>
            <a:r>
              <a:rPr lang="en" sz="1200">
                <a:latin typeface="Nunito"/>
                <a:ea typeface="Nunito"/>
                <a:cs typeface="Nunito"/>
                <a:sym typeface="Nunito"/>
              </a:rPr>
              <a:t>and </a:t>
            </a:r>
            <a:r>
              <a:rPr b="1" lang="en" sz="1200">
                <a:solidFill>
                  <a:srgbClr val="145FA6"/>
                </a:solidFill>
                <a:latin typeface="Nunito"/>
                <a:ea typeface="Nunito"/>
                <a:cs typeface="Nunito"/>
                <a:sym typeface="Nunito"/>
              </a:rPr>
              <a:t>SFS</a:t>
            </a:r>
            <a:r>
              <a:rPr b="0" lang="en" sz="1200">
                <a:solidFill>
                  <a:srgbClr val="333333"/>
                </a:solidFill>
                <a:latin typeface="Nunito"/>
                <a:ea typeface="Nunito"/>
                <a:cs typeface="Nunito"/>
                <a:sym typeface="Nunito"/>
              </a:rPr>
              <a:t> only.</a:t>
            </a:r>
            <a:endParaRPr b="0" sz="1200">
              <a:solidFill>
                <a:srgbClr val="33333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0" lang="en" sz="10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*Physics based models, excluding ML models.</a:t>
            </a:r>
            <a:endParaRPr b="0" sz="10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6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8" name="Google Shape;128;p1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129" name="Google Shape;129;p1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30" name="Google Shape;130;p1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31" name="Google Shape;131;p1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32" name="Google Shape;132;p1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this Talk about? (Topics covered)</a:t>
            </a:r>
            <a:endParaRPr/>
          </a:p>
        </p:txBody>
      </p:sp>
      <p:sp>
        <p:nvSpPr>
          <p:cNvPr id="133" name="Google Shape;133;p16"/>
          <p:cNvSpPr/>
          <p:nvPr/>
        </p:nvSpPr>
        <p:spPr>
          <a:xfrm>
            <a:off x="685800" y="1000125"/>
            <a:ext cx="3571800" cy="3000300"/>
          </a:xfrm>
          <a:prstGeom prst="roundRect">
            <a:avLst>
              <a:gd fmla="val 3809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6"/>
          <p:cNvSpPr txBox="1"/>
          <p:nvPr/>
        </p:nvSpPr>
        <p:spPr>
          <a:xfrm>
            <a:off x="1000125" y="1524000"/>
            <a:ext cx="3095700" cy="25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45FA6"/>
                </a:solidFill>
                <a:latin typeface="Maven Pro"/>
                <a:ea typeface="Maven Pro"/>
                <a:cs typeface="Maven Pro"/>
                <a:sym typeface="Maven Pro"/>
              </a:rPr>
              <a:t>1. Component Configuration</a:t>
            </a:r>
            <a:endParaRPr b="1" sz="1600">
              <a:solidFill>
                <a:srgbClr val="145FA6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spcBef>
                <a:spcPts val="135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F172A"/>
                </a:solidFill>
                <a:latin typeface="Nunito"/>
                <a:ea typeface="Nunito"/>
                <a:cs typeface="Nunito"/>
                <a:sym typeface="Nunito"/>
              </a:rPr>
              <a:t>Ocean (</a:t>
            </a:r>
            <a:r>
              <a:rPr b="1" lang="en" sz="13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4"/>
              </a:rPr>
              <a:t>MOM6</a:t>
            </a:r>
            <a:r>
              <a:rPr b="1" lang="en" sz="1300">
                <a:solidFill>
                  <a:srgbClr val="0F172A"/>
                </a:solidFill>
                <a:latin typeface="Nunito"/>
                <a:ea typeface="Nunito"/>
                <a:cs typeface="Nunito"/>
                <a:sym typeface="Nunito"/>
              </a:rPr>
              <a:t>)</a:t>
            </a:r>
            <a:endParaRPr b="1" sz="1300">
              <a:solidFill>
                <a:srgbClr val="0F172A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4748B"/>
                </a:solidFill>
                <a:latin typeface="Courier New"/>
                <a:ea typeface="Courier New"/>
                <a:cs typeface="Courier New"/>
                <a:sym typeface="Courier New"/>
              </a:rPr>
              <a:t>MOM_input</a:t>
            </a:r>
            <a:endParaRPr sz="1100">
              <a:solidFill>
                <a:srgbClr val="64748B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F172A"/>
                </a:solidFill>
                <a:latin typeface="Nunito"/>
                <a:ea typeface="Nunito"/>
                <a:cs typeface="Nunito"/>
                <a:sym typeface="Nunito"/>
              </a:rPr>
              <a:t>Mediator (</a:t>
            </a:r>
            <a:r>
              <a:rPr b="1" lang="en" sz="13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5"/>
              </a:rPr>
              <a:t>CMEPS</a:t>
            </a:r>
            <a:r>
              <a:rPr b="1" lang="en" sz="1300">
                <a:solidFill>
                  <a:srgbClr val="0F172A"/>
                </a:solidFill>
                <a:latin typeface="Nunito"/>
                <a:ea typeface="Nunito"/>
                <a:cs typeface="Nunito"/>
                <a:sym typeface="Nunito"/>
              </a:rPr>
              <a:t>)</a:t>
            </a:r>
            <a:endParaRPr b="1" sz="1300">
              <a:solidFill>
                <a:srgbClr val="0F172A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4748B"/>
                </a:solidFill>
                <a:latin typeface="Courier New"/>
                <a:ea typeface="Courier New"/>
                <a:cs typeface="Courier New"/>
                <a:sym typeface="Courier New"/>
              </a:rPr>
              <a:t>U</a:t>
            </a:r>
            <a:r>
              <a:rPr lang="en" sz="1100">
                <a:solidFill>
                  <a:srgbClr val="64748B"/>
                </a:solidFill>
                <a:latin typeface="Courier New"/>
                <a:ea typeface="Courier New"/>
                <a:cs typeface="Courier New"/>
                <a:sym typeface="Courier New"/>
              </a:rPr>
              <a:t>fs.configure</a:t>
            </a:r>
            <a:endParaRPr sz="1100">
              <a:solidFill>
                <a:srgbClr val="64748B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64748B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64748B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Nunito"/>
                <a:ea typeface="Nunito"/>
                <a:cs typeface="Nunito"/>
                <a:sym typeface="Nunito"/>
              </a:rPr>
              <a:t>Both GFS and SFS - use the same configuration of MOM6, i.e., resolution (¼-deg) based. </a:t>
            </a:r>
            <a:endParaRPr b="1" sz="13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5" name="Google Shape;135;p16"/>
          <p:cNvSpPr/>
          <p:nvPr/>
        </p:nvSpPr>
        <p:spPr>
          <a:xfrm>
            <a:off x="4448175" y="1000125"/>
            <a:ext cx="3857700" cy="3000300"/>
          </a:xfrm>
          <a:prstGeom prst="roundRect">
            <a:avLst>
              <a:gd fmla="val 3809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6"/>
          <p:cNvSpPr txBox="1"/>
          <p:nvPr/>
        </p:nvSpPr>
        <p:spPr>
          <a:xfrm>
            <a:off x="4762500" y="1524000"/>
            <a:ext cx="3381300" cy="25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45FA6"/>
                </a:solidFill>
                <a:latin typeface="Maven Pro"/>
                <a:ea typeface="Maven Pro"/>
                <a:cs typeface="Maven Pro"/>
                <a:sym typeface="Maven Pro"/>
              </a:rPr>
              <a:t>2. Model Initialization</a:t>
            </a:r>
            <a:endParaRPr b="1" sz="1600">
              <a:solidFill>
                <a:srgbClr val="145FA6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298450" lvl="0" marL="457200" rtl="0" algn="l">
              <a:spcBef>
                <a:spcPts val="1125"/>
              </a:spcBef>
              <a:spcAft>
                <a:spcPts val="0"/>
              </a:spcAft>
              <a:buClr>
                <a:srgbClr val="475569"/>
              </a:buClr>
              <a:buSzPts val="1100"/>
              <a:buFont typeface="Nunito"/>
              <a:buChar char="●"/>
            </a:pPr>
            <a:r>
              <a:rPr b="1" lang="en" sz="1100">
                <a:solidFill>
                  <a:srgbClr val="0F172A"/>
                </a:solidFill>
                <a:latin typeface="Nunito"/>
                <a:ea typeface="Nunito"/>
                <a:cs typeface="Nunito"/>
                <a:sym typeface="Nunito"/>
              </a:rPr>
              <a:t>Coupling "shock"</a:t>
            </a:r>
            <a:r>
              <a:rPr lang="en" sz="110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: Manifested from data assimilation for different components and/or choices of sources for initial conditions.</a:t>
            </a:r>
            <a:endParaRPr sz="1100">
              <a:solidFill>
                <a:srgbClr val="475569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98450" lvl="0" marL="457200" rtl="0" algn="l">
              <a:spcBef>
                <a:spcPts val="750"/>
              </a:spcBef>
              <a:spcAft>
                <a:spcPts val="0"/>
              </a:spcAft>
              <a:buClr>
                <a:srgbClr val="475569"/>
              </a:buClr>
              <a:buSzPts val="1100"/>
              <a:buFont typeface="Nunito"/>
              <a:buChar char="●"/>
            </a:pPr>
            <a:r>
              <a:rPr b="1" lang="en" sz="1100">
                <a:solidFill>
                  <a:srgbClr val="0F172A"/>
                </a:solidFill>
                <a:latin typeface="Nunito"/>
                <a:ea typeface="Nunito"/>
                <a:cs typeface="Nunito"/>
                <a:sym typeface="Nunito"/>
              </a:rPr>
              <a:t>Ocean surface variables</a:t>
            </a:r>
            <a:r>
              <a:rPr lang="en" sz="110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: Investigate behavior in the first few days of a forecast.</a:t>
            </a:r>
            <a:endParaRPr sz="1100">
              <a:solidFill>
                <a:srgbClr val="475569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95250" lvl="0" marL="95250" marR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1761A"/>
                </a:solidFill>
                <a:latin typeface="Nunito"/>
                <a:ea typeface="Nunito"/>
                <a:cs typeface="Nunito"/>
                <a:sym typeface="Nunito"/>
              </a:rPr>
              <a:t>*</a:t>
            </a:r>
            <a:r>
              <a:rPr lang="en" sz="1000">
                <a:solidFill>
                  <a:srgbClr val="64748B"/>
                </a:solidFill>
                <a:latin typeface="Nunito"/>
                <a:ea typeface="Nunito"/>
                <a:cs typeface="Nunito"/>
                <a:sym typeface="Nunito"/>
              </a:rPr>
              <a:t>Deliberately excluding sub-surface.</a:t>
            </a:r>
            <a:endParaRPr sz="1000">
              <a:solidFill>
                <a:srgbClr val="64748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95250" lvl="0" marL="95250" marR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1761A"/>
                </a:solidFill>
                <a:latin typeface="Nunito"/>
                <a:ea typeface="Nunito"/>
                <a:cs typeface="Nunito"/>
                <a:sym typeface="Nunito"/>
              </a:rPr>
              <a:t>*</a:t>
            </a:r>
            <a:r>
              <a:rPr lang="en" sz="1000">
                <a:solidFill>
                  <a:srgbClr val="64748B"/>
                </a:solidFill>
                <a:latin typeface="Nunito"/>
                <a:ea typeface="Nunito"/>
                <a:cs typeface="Nunito"/>
                <a:sym typeface="Nunito"/>
              </a:rPr>
              <a:t>Limiting to SST and surface currents/speed in the North Atlantic/Gulf Stream.</a:t>
            </a:r>
            <a:endParaRPr sz="1000">
              <a:solidFill>
                <a:srgbClr val="64748B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7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2" name="Google Shape;142;p1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143" name="Google Shape;143;p1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4" name="Google Shape;144;p1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5" name="Google Shape;145;p1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46" name="Google Shape;146;p1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Analysis</a:t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120650" y="831850"/>
            <a:ext cx="87249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Use the most recent (</a:t>
            </a:r>
            <a:r>
              <a:rPr b="1"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Jul 1, 2026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) SFS forecast and compare it to that from GFS v17.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Include</a:t>
            </a:r>
            <a:r>
              <a:rPr b="1"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level-4 satellite data products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(</a:t>
            </a:r>
            <a:r>
              <a:rPr lang="en" sz="13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4"/>
              </a:rPr>
              <a:t>OSTIA SST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and </a:t>
            </a:r>
            <a:r>
              <a:rPr lang="en" sz="13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5"/>
              </a:rPr>
              <a:t>GlobCurrent 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from the </a:t>
            </a:r>
            <a:r>
              <a:rPr lang="en" sz="13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6"/>
              </a:rPr>
              <a:t>Copernicus Marine Service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) for </a:t>
            </a:r>
            <a:r>
              <a:rPr b="1"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reference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</a:pPr>
            <a:r>
              <a:rPr b="1"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Surface current/speed in the North Atlantic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; </a:t>
            </a:r>
            <a:r>
              <a:rPr b="1"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Gulf Stream detachment region in “box”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8" name="Google Shape;148;p17"/>
          <p:cNvSpPr txBox="1"/>
          <p:nvPr/>
        </p:nvSpPr>
        <p:spPr>
          <a:xfrm>
            <a:off x="749300" y="1955800"/>
            <a:ext cx="7858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49" name="Google Shape;149;p17"/>
          <p:cNvGrpSpPr/>
          <p:nvPr/>
        </p:nvGrpSpPr>
        <p:grpSpPr>
          <a:xfrm>
            <a:off x="9150" y="1765300"/>
            <a:ext cx="2880359" cy="1889895"/>
            <a:chOff x="9150" y="1822450"/>
            <a:chExt cx="2880359" cy="1889895"/>
          </a:xfrm>
        </p:grpSpPr>
        <p:pic>
          <p:nvPicPr>
            <p:cNvPr id="150" name="Google Shape;150;p17" title="reg_SS_202607.gif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9150" y="2066425"/>
              <a:ext cx="2880359" cy="16459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1" name="Google Shape;151;p17"/>
            <p:cNvSpPr txBox="1"/>
            <p:nvPr/>
          </p:nvSpPr>
          <p:spPr>
            <a:xfrm>
              <a:off x="558800" y="1822450"/>
              <a:ext cx="14649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latin typeface="Nunito"/>
                  <a:ea typeface="Nunito"/>
                  <a:cs typeface="Nunito"/>
                  <a:sym typeface="Nunito"/>
                </a:rPr>
                <a:t>SFS v1</a:t>
              </a:r>
              <a:endParaRPr b="1" sz="1300"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152" name="Google Shape;152;p17"/>
          <p:cNvGrpSpPr/>
          <p:nvPr/>
        </p:nvGrpSpPr>
        <p:grpSpPr>
          <a:xfrm>
            <a:off x="6311117" y="1822450"/>
            <a:ext cx="2743201" cy="1870845"/>
            <a:chOff x="6311117" y="1746250"/>
            <a:chExt cx="2743201" cy="1870845"/>
          </a:xfrm>
        </p:grpSpPr>
        <p:pic>
          <p:nvPicPr>
            <p:cNvPr id="153" name="Google Shape;153;p17" title="reg_SS_20260701_T00.gif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6311117" y="1971175"/>
              <a:ext cx="2743201" cy="16459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4" name="Google Shape;154;p17"/>
            <p:cNvSpPr txBox="1"/>
            <p:nvPr/>
          </p:nvSpPr>
          <p:spPr>
            <a:xfrm>
              <a:off x="6902450" y="1746250"/>
              <a:ext cx="14649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latin typeface="Nunito"/>
                  <a:ea typeface="Nunito"/>
                  <a:cs typeface="Nunito"/>
                  <a:sym typeface="Nunito"/>
                </a:rPr>
                <a:t>G</a:t>
              </a:r>
              <a:r>
                <a:rPr b="1" lang="en" sz="1300">
                  <a:latin typeface="Nunito"/>
                  <a:ea typeface="Nunito"/>
                  <a:cs typeface="Nunito"/>
                  <a:sym typeface="Nunito"/>
                </a:rPr>
                <a:t>FS v17</a:t>
              </a:r>
              <a:endParaRPr b="1" sz="1300"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155" name="Google Shape;155;p17"/>
          <p:cNvGrpSpPr/>
          <p:nvPr/>
        </p:nvGrpSpPr>
        <p:grpSpPr>
          <a:xfrm>
            <a:off x="3077427" y="1784350"/>
            <a:ext cx="2863900" cy="1899920"/>
            <a:chOff x="3134577" y="3194050"/>
            <a:chExt cx="2863900" cy="1899920"/>
          </a:xfrm>
        </p:grpSpPr>
        <p:pic>
          <p:nvPicPr>
            <p:cNvPr id="156" name="Google Shape;156;p17" title="reg_SS_20260701_T00.gif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134577" y="3448050"/>
              <a:ext cx="2863900" cy="16459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Google Shape;157;p17"/>
            <p:cNvSpPr txBox="1"/>
            <p:nvPr/>
          </p:nvSpPr>
          <p:spPr>
            <a:xfrm>
              <a:off x="3778250" y="3194050"/>
              <a:ext cx="14649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latin typeface="Nunito"/>
                  <a:ea typeface="Nunito"/>
                  <a:cs typeface="Nunito"/>
                  <a:sym typeface="Nunito"/>
                </a:rPr>
                <a:t>GlobCurrent</a:t>
              </a:r>
              <a:endParaRPr b="1" sz="1300"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158" name="Google Shape;158;p17"/>
          <p:cNvSpPr txBox="1"/>
          <p:nvPr/>
        </p:nvSpPr>
        <p:spPr>
          <a:xfrm>
            <a:off x="3092450" y="2203450"/>
            <a:ext cx="5899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9" name="Google Shape;159;p17"/>
          <p:cNvSpPr txBox="1"/>
          <p:nvPr/>
        </p:nvSpPr>
        <p:spPr>
          <a:xfrm>
            <a:off x="40948" y="3594100"/>
            <a:ext cx="5665800" cy="15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AutoNum type="arabicPeriod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T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he SFS forecast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AutoNum type="alphaLcPeriod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Initialized using </a:t>
            </a:r>
            <a:r>
              <a:rPr lang="en" sz="13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10"/>
              </a:rPr>
              <a:t>GLORe 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(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1-deg resolution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) ocean and sea ice.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AutoNum type="alphaLcPeriod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Spin-up: &gt;= 30-days.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AutoNum type="alphaLcPeriod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Operational version will be 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initialized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from ¼-deg model run.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AutoNum type="arabicPeriod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The GFS forecast, can be improved: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2" marL="13716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AutoNum type="romanLcPeriod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Gulf 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Stream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detachment.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2" marL="13716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AutoNum type="romanLcPeriod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Loop Current.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0" name="Google Shape;160;p17"/>
          <p:cNvSpPr txBox="1"/>
          <p:nvPr/>
        </p:nvSpPr>
        <p:spPr>
          <a:xfrm>
            <a:off x="6449830" y="3779861"/>
            <a:ext cx="2370300" cy="11853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0000"/>
                </a:solidFill>
                <a:latin typeface="Nunito"/>
                <a:ea typeface="Nunito"/>
                <a:cs typeface="Nunito"/>
                <a:sym typeface="Nunito"/>
              </a:rPr>
              <a:t>Why should we care to have an accurate representation of the Gulf Stream? </a:t>
            </a:r>
            <a:r>
              <a:rPr lang="en" sz="1300">
                <a:solidFill>
                  <a:srgbClr val="0000FF"/>
                </a:solidFill>
                <a:latin typeface="Nunito"/>
                <a:ea typeface="Nunito"/>
                <a:cs typeface="Nunito"/>
                <a:sym typeface="Nunito"/>
              </a:rPr>
              <a:t>Impacts weather at different time- and length-scales.</a:t>
            </a:r>
            <a:endParaRPr sz="1300">
              <a:solidFill>
                <a:srgbClr val="0000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18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6" name="Google Shape;166;p18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167" name="Google Shape;167;p18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68" name="Google Shape;168;p18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69" name="Google Shape;169;p18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70" name="Google Shape;170;p18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Analysis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(Same as before, but for the SST)</a:t>
            </a:r>
            <a:endParaRPr/>
          </a:p>
        </p:txBody>
      </p:sp>
      <p:sp>
        <p:nvSpPr>
          <p:cNvPr id="171" name="Google Shape;171;p18"/>
          <p:cNvSpPr txBox="1"/>
          <p:nvPr/>
        </p:nvSpPr>
        <p:spPr>
          <a:xfrm>
            <a:off x="749300" y="1955800"/>
            <a:ext cx="7858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2" name="Google Shape;172;p18"/>
          <p:cNvSpPr txBox="1"/>
          <p:nvPr/>
        </p:nvSpPr>
        <p:spPr>
          <a:xfrm>
            <a:off x="3092450" y="2203450"/>
            <a:ext cx="5899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73" name="Google Shape;173;p18"/>
          <p:cNvGrpSpPr/>
          <p:nvPr/>
        </p:nvGrpSpPr>
        <p:grpSpPr>
          <a:xfrm>
            <a:off x="36874" y="1403350"/>
            <a:ext cx="2830983" cy="1976120"/>
            <a:chOff x="36874" y="1765300"/>
            <a:chExt cx="2830983" cy="1976120"/>
          </a:xfrm>
        </p:grpSpPr>
        <p:sp>
          <p:nvSpPr>
            <p:cNvPr id="174" name="Google Shape;174;p18"/>
            <p:cNvSpPr txBox="1"/>
            <p:nvPr/>
          </p:nvSpPr>
          <p:spPr>
            <a:xfrm>
              <a:off x="558800" y="1765300"/>
              <a:ext cx="14649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latin typeface="Nunito"/>
                  <a:ea typeface="Nunito"/>
                  <a:cs typeface="Nunito"/>
                  <a:sym typeface="Nunito"/>
                </a:rPr>
                <a:t>SFS v1</a:t>
              </a:r>
              <a:endParaRPr b="1" sz="1300"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id="175" name="Google Shape;175;p18" title="reg_SST_202607.gif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6874" y="2095500"/>
              <a:ext cx="2830983" cy="164592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6" name="Google Shape;176;p18"/>
          <p:cNvGrpSpPr/>
          <p:nvPr/>
        </p:nvGrpSpPr>
        <p:grpSpPr>
          <a:xfrm>
            <a:off x="3077407" y="1422400"/>
            <a:ext cx="2814522" cy="1954620"/>
            <a:chOff x="3077407" y="1784350"/>
            <a:chExt cx="2814522" cy="1954620"/>
          </a:xfrm>
        </p:grpSpPr>
        <p:sp>
          <p:nvSpPr>
            <p:cNvPr id="177" name="Google Shape;177;p18"/>
            <p:cNvSpPr txBox="1"/>
            <p:nvPr/>
          </p:nvSpPr>
          <p:spPr>
            <a:xfrm>
              <a:off x="3721100" y="1784350"/>
              <a:ext cx="14649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latin typeface="Nunito"/>
                  <a:ea typeface="Nunito"/>
                  <a:cs typeface="Nunito"/>
                  <a:sym typeface="Nunito"/>
                </a:rPr>
                <a:t>OSTIA SST</a:t>
              </a:r>
              <a:endParaRPr b="1" sz="1300"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id="178" name="Google Shape;178;p18" title="reg_analysed_sst_20260701_T00.gif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077407" y="2093050"/>
              <a:ext cx="2814522" cy="164592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9" name="Google Shape;179;p18"/>
          <p:cNvGrpSpPr/>
          <p:nvPr/>
        </p:nvGrpSpPr>
        <p:grpSpPr>
          <a:xfrm>
            <a:off x="6291974" y="1460500"/>
            <a:ext cx="2830983" cy="1916520"/>
            <a:chOff x="6291974" y="1822450"/>
            <a:chExt cx="2830983" cy="1916520"/>
          </a:xfrm>
        </p:grpSpPr>
        <p:sp>
          <p:nvSpPr>
            <p:cNvPr id="180" name="Google Shape;180;p18"/>
            <p:cNvSpPr txBox="1"/>
            <p:nvPr/>
          </p:nvSpPr>
          <p:spPr>
            <a:xfrm>
              <a:off x="6902450" y="1822450"/>
              <a:ext cx="14649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latin typeface="Nunito"/>
                  <a:ea typeface="Nunito"/>
                  <a:cs typeface="Nunito"/>
                  <a:sym typeface="Nunito"/>
                </a:rPr>
                <a:t>GFS v17</a:t>
              </a:r>
              <a:endParaRPr b="1" sz="1300"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id="181" name="Google Shape;181;p18" title="reg_SST_20260701_T00.gif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291974" y="2093050"/>
              <a:ext cx="2830983" cy="16459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2" name="Google Shape;182;p18"/>
          <p:cNvSpPr txBox="1"/>
          <p:nvPr/>
        </p:nvSpPr>
        <p:spPr>
          <a:xfrm>
            <a:off x="292100" y="3708400"/>
            <a:ext cx="6971100" cy="1385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SST dynamics is tightly controlled by air-sea fluxes: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○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(Suggest) Bulk flux calculation in the mediator.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Application specific configuration and tuning: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○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Of the MOM6 parameterizations for mixing, viscosities, etc.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○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Is a possibly pathway for improvements.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○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Of the bulk flux formulae (e.g., drag 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coefficients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).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9"/>
          <p:cNvSpPr txBox="1"/>
          <p:nvPr>
            <p:ph type="title"/>
          </p:nvPr>
        </p:nvSpPr>
        <p:spPr>
          <a:xfrm>
            <a:off x="835524" y="338425"/>
            <a:ext cx="8308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Analysis </a:t>
            </a:r>
            <a:r>
              <a:rPr lang="en"/>
              <a:t>- Gulf Stream detachment</a:t>
            </a:r>
            <a:endParaRPr/>
          </a:p>
        </p:txBody>
      </p:sp>
      <p:pic>
        <p:nvPicPr>
          <p:cNvPr id="188" name="Google Shape;18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50" y="1034875"/>
            <a:ext cx="7131051" cy="36704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9"/>
          <p:cNvSpPr txBox="1"/>
          <p:nvPr/>
        </p:nvSpPr>
        <p:spPr>
          <a:xfrm>
            <a:off x="7150100" y="1784350"/>
            <a:ext cx="1955700" cy="1585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Shows</a:t>
            </a: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AutoNum type="arabicPeriod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Model bias.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AutoNum type="arabicPeriod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Spread of the ensemble: too much?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0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 and suggested path forward</a:t>
            </a:r>
            <a:endParaRPr/>
          </a:p>
        </p:txBody>
      </p:sp>
      <p:sp>
        <p:nvSpPr>
          <p:cNvPr id="195" name="Google Shape;195;p20"/>
          <p:cNvSpPr txBox="1"/>
          <p:nvPr/>
        </p:nvSpPr>
        <p:spPr>
          <a:xfrm>
            <a:off x="901700" y="1193800"/>
            <a:ext cx="6971100" cy="24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Two OMD coupled forecast applications: GFSv17 and SFSv1 can be further improved.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○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By an application specific tuning of components.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○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Instead of resolution specific configuration of components.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Investigate initialization and spin-up with the operational version of the SFS (based on ¼-deg ocean). Conduct a comparative analysis of: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○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Relaxation/Nudging of ocean fields.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○"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Replay to an ocean (re-)analysis.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6" name="Google Shape;196;p20"/>
          <p:cNvSpPr txBox="1"/>
          <p:nvPr/>
        </p:nvSpPr>
        <p:spPr>
          <a:xfrm>
            <a:off x="2335419" y="4676803"/>
            <a:ext cx="3619500" cy="384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Questions?</a:t>
            </a:r>
            <a:endParaRPr b="1"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oogle Shape;201;p21"/>
          <p:cNvGrpSpPr/>
          <p:nvPr/>
        </p:nvGrpSpPr>
        <p:grpSpPr>
          <a:xfrm>
            <a:off x="21701" y="733621"/>
            <a:ext cx="3840383" cy="2468959"/>
            <a:chOff x="9150" y="1822450"/>
            <a:chExt cx="2880359" cy="1889895"/>
          </a:xfrm>
        </p:grpSpPr>
        <p:pic>
          <p:nvPicPr>
            <p:cNvPr id="202" name="Google Shape;202;p21" title="reg_SS_202607.gif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150" y="2066425"/>
              <a:ext cx="2880359" cy="16459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3" name="Google Shape;203;p21"/>
            <p:cNvSpPr txBox="1"/>
            <p:nvPr/>
          </p:nvSpPr>
          <p:spPr>
            <a:xfrm>
              <a:off x="558800" y="1822450"/>
              <a:ext cx="14649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0100" lIns="120100" spcFirstLastPara="1" rIns="120100" wrap="square" tIns="1201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8">
                  <a:latin typeface="Nunito"/>
                  <a:ea typeface="Nunito"/>
                  <a:cs typeface="Nunito"/>
                  <a:sym typeface="Nunito"/>
                </a:rPr>
                <a:t>SFS v1</a:t>
              </a:r>
              <a:endParaRPr b="1" sz="1708"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204" name="Google Shape;204;p21"/>
          <p:cNvSpPr txBox="1"/>
          <p:nvPr/>
        </p:nvSpPr>
        <p:spPr>
          <a:xfrm>
            <a:off x="995234" y="3270084"/>
            <a:ext cx="1806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Nunito"/>
                <a:ea typeface="Nunito"/>
                <a:cs typeface="Nunito"/>
                <a:sym typeface="Nunito"/>
              </a:rPr>
              <a:t>Same as in slide 4</a:t>
            </a:r>
            <a:endParaRPr sz="130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05" name="Google Shape;205;p21" title="reg_SS_202605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0069" y="1093284"/>
            <a:ext cx="3774485" cy="214884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1"/>
          <p:cNvSpPr txBox="1"/>
          <p:nvPr/>
        </p:nvSpPr>
        <p:spPr>
          <a:xfrm>
            <a:off x="5584425" y="641675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Nunito"/>
                <a:ea typeface="Nunito"/>
                <a:cs typeface="Nunito"/>
                <a:sym typeface="Nunito"/>
              </a:rPr>
              <a:t>Phil: Initialized from replay toGFSv17</a:t>
            </a:r>
            <a:endParaRPr sz="13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